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76" r:id="rId3"/>
    <p:sldId id="264" r:id="rId4"/>
    <p:sldId id="256" r:id="rId5"/>
    <p:sldId id="287" r:id="rId6"/>
    <p:sldId id="277" r:id="rId7"/>
    <p:sldId id="267" r:id="rId8"/>
    <p:sldId id="286" r:id="rId9"/>
    <p:sldId id="284" r:id="rId10"/>
    <p:sldId id="285" r:id="rId11"/>
    <p:sldId id="289" r:id="rId12"/>
    <p:sldId id="275" r:id="rId13"/>
    <p:sldId id="288" r:id="rId14"/>
    <p:sldId id="272" r:id="rId15"/>
    <p:sldId id="280" r:id="rId16"/>
    <p:sldId id="281"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96" autoAdjust="0"/>
  </p:normalViewPr>
  <p:slideViewPr>
    <p:cSldViewPr>
      <p:cViewPr>
        <p:scale>
          <a:sx n="60" d="100"/>
          <a:sy n="60" d="100"/>
        </p:scale>
        <p:origin x="-16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6C9FD-3233-4115-804F-55DC7A3FA910}"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03C2A-452F-419B-98CD-9DDA2D0375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স্লাইডটি ব্যবহার করা হয়েছে। তবে বিষয়শিক্ষক ইচ্ছে করলে ছবিটি বাদ দিতে </a:t>
            </a:r>
            <a:r>
              <a:rPr lang="bn-BD" baseline="0" smtClean="0"/>
              <a:t>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দলগত কাজঃ</a:t>
            </a:r>
            <a:r>
              <a:rPr lang="bn-BD" baseline="0" dirty="0" smtClean="0"/>
              <a:t> </a:t>
            </a:r>
          </a:p>
          <a:p>
            <a:r>
              <a:rPr lang="bn-BD" baseline="0" dirty="0" smtClean="0"/>
              <a:t> এখানে শিক্ষার্থীদের সুবিধামত </a:t>
            </a:r>
            <a:r>
              <a:rPr lang="en-US" baseline="0" dirty="0" smtClean="0"/>
              <a:t> </a:t>
            </a:r>
            <a:r>
              <a:rPr lang="bn-BD" baseline="0" dirty="0" smtClean="0"/>
              <a:t>বিভিন্ন নামে দলে ভাগ করে নিতে পারেন।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প্রত্যেক দলের  </a:t>
            </a:r>
            <a:r>
              <a:rPr lang="bn-BD" baseline="0" dirty="0" smtClean="0">
                <a:latin typeface="NikoshBAN" pitchFamily="2" charset="0"/>
                <a:cs typeface="NikoshBAN" pitchFamily="2" charset="0"/>
              </a:rPr>
              <a:t>শিক্ষার্থীদেরকে হাতের তালু থেকে শুরু করে হাতের  বিভিন্ন অবস্থানে ভারটি রেখে উপরের দিকে উঠাতে বলে কোন অবস্থানে বেশি সুবিধা পাওয়া যায় তা কারণসহ  চক অনুযায়ী উল্লেখ   করতে </a:t>
            </a:r>
            <a:r>
              <a:rPr lang="bn-BD" baseline="0" smtClean="0">
                <a:latin typeface="NikoshBAN" pitchFamily="2" charset="0"/>
                <a:cs typeface="NikoshBAN" pitchFamily="2" charset="0"/>
              </a:rPr>
              <a:t>বলতে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মৌখিক ও  </a:t>
            </a:r>
            <a:r>
              <a:rPr lang="bn-BD" baseline="0" dirty="0" smtClean="0"/>
              <a:t>বহুনির্বাচনি </a:t>
            </a:r>
            <a:r>
              <a:rPr lang="bn-BD" baseline="0" dirty="0" smtClean="0"/>
              <a:t>প্রশ্ন করেতে পারেন। অথবা বিষয় শিক্ষক নিজের মত প্রশ্ন করেও কাজটি করতে পারেন।</a:t>
            </a:r>
            <a:endParaRPr lang="en-US" dirty="0" smtClean="0"/>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আজকের পাঠের মূল বিষয়বস্তু শিক্ষার্থীদের পূনরায় মনে করিয়ে দেবার চেষ্টা করা হয়েছে।</a:t>
            </a:r>
            <a:r>
              <a:rPr lang="en-US" baseline="0" dirty="0" smtClean="0">
                <a:latin typeface="NikoshBAN" pitchFamily="2" charset="0"/>
                <a:cs typeface="NikoshBAN" pitchFamily="2" charset="0"/>
              </a:rPr>
              <a:t> </a:t>
            </a:r>
            <a:r>
              <a:rPr lang="bn-BD" dirty="0" smtClean="0"/>
              <a:t>স্লাইডে</a:t>
            </a:r>
            <a:r>
              <a:rPr lang="bn-BD" baseline="0" dirty="0" smtClean="0"/>
              <a:t> উল্লেখিত কী</a:t>
            </a:r>
            <a:r>
              <a:rPr lang="en-US" baseline="0" dirty="0" smtClean="0"/>
              <a:t>-</a:t>
            </a:r>
            <a:r>
              <a:rPr lang="bn-BD" baseline="0" dirty="0" smtClean="0"/>
              <a:t>নোটসমূহের আলোকে শিক্ষার্থীদের কোনো জিজ্ঞাসা আছে কি-না তা জানার চেষ্টা করলে ভালো হয়</a:t>
            </a:r>
            <a:r>
              <a:rPr lang="en-US" baseline="0" dirty="0" smtClean="0"/>
              <a:t> </a:t>
            </a:r>
            <a:r>
              <a:rPr lang="bn-BD" baseline="0" dirty="0" smtClean="0"/>
              <a:t>এবং কী-নোটগুলো শিক্ষার্থীদের লিখে নিতে বলতে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পাঠ শিরোনাম বের করার জন্য প্রথমে</a:t>
            </a:r>
            <a:r>
              <a:rPr lang="bn-BD" sz="1200" baseline="0" dirty="0" smtClean="0">
                <a:latin typeface="NikoshBAN" pitchFamily="2" charset="0"/>
                <a:cs typeface="NikoshBAN" pitchFamily="2" charset="0"/>
              </a:rPr>
              <a:t> ভিডিওটি  দেখিয়ে </a:t>
            </a:r>
            <a:r>
              <a:rPr lang="bn-BD" sz="1200" dirty="0" smtClean="0">
                <a:latin typeface="NikoshBAN" pitchFamily="2" charset="0"/>
                <a:cs typeface="NikoshBAN" pitchFamily="2" charset="0"/>
              </a:rPr>
              <a:t>শিক্ষার্থীদেরকে </a:t>
            </a:r>
            <a:r>
              <a:rPr lang="bn-BD" sz="1200" baseline="0" dirty="0" smtClean="0">
                <a:latin typeface="NikoshBAN" pitchFamily="2" charset="0"/>
                <a:cs typeface="NikoshBAN" pitchFamily="2" charset="0"/>
              </a:rPr>
              <a:t>স্লাইডে উল্লেখিত </a:t>
            </a:r>
            <a:r>
              <a:rPr lang="bn-BD" sz="1200" dirty="0" smtClean="0">
                <a:latin typeface="NikoshBAN" pitchFamily="2" charset="0"/>
                <a:cs typeface="NikoshBAN" pitchFamily="2" charset="0"/>
              </a:rPr>
              <a:t> প্রশ্নগুলো করতে পারেন</a:t>
            </a:r>
            <a:r>
              <a:rPr lang="bn-BD" sz="1200" baseline="0" dirty="0" smtClean="0">
                <a:latin typeface="NikoshBAN" pitchFamily="2" charset="0"/>
                <a:cs typeface="NikoshBAN" pitchFamily="2" charset="0"/>
              </a:rPr>
              <a:t> এবং বিশেষক্ষেত্রে আপনি শিক্ষার্থীদের সাহায্য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 ভিডিওতে আমাদের</a:t>
            </a:r>
            <a:r>
              <a:rPr lang="bn-BD" sz="1200" baseline="0" dirty="0" smtClean="0">
                <a:latin typeface="NikoshBAN" pitchFamily="2" charset="0"/>
                <a:cs typeface="NikoshBAN" pitchFamily="2" charset="0"/>
              </a:rPr>
              <a:t> দেহের বিভিন্ন অঙ্গসঞ্চালনের সাথে সরল যন্ত্রের মিল রয়েছে তা নিশ্চিত করাই এই স্লাইডের উদ্দেশ্য</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a:t>
            </a:r>
            <a:r>
              <a:rPr lang="en-US" sz="1200" baseline="0" dirty="0" smtClean="0">
                <a:latin typeface="NikoshBAN" pitchFamily="2" charset="0"/>
                <a:cs typeface="NikoshBAN" pitchFamily="2" charset="0"/>
              </a:rPr>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এখানে</a:t>
            </a:r>
            <a:r>
              <a:rPr lang="en-US" dirty="0" smtClean="0">
                <a:latin typeface="NikoshBAN" pitchFamily="2" charset="0"/>
                <a:cs typeface="NikoshBAN" pitchFamily="2" charset="0"/>
              </a:rPr>
              <a:t> </a:t>
            </a:r>
            <a:r>
              <a:rPr lang="bn-BD" baseline="0" dirty="0" smtClean="0">
                <a:latin typeface="NikoshBAN" pitchFamily="2" charset="0"/>
                <a:cs typeface="NikoshBAN" pitchFamily="2" charset="0"/>
              </a:rPr>
              <a:t> মাড়ির দাঁত দিয়ে আখ খেতে সুবিধা বেশি তা প্রশ্নোত্তরের মাধ্যমে উপস্থাপন করুন। </a:t>
            </a:r>
            <a:r>
              <a:rPr lang="en-US"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স্লাইডে উল্লেখিত প্রশ্নোত্তর মুছে দিয়ে শিক্ষার্থীদের সহায়তায় বোর্ডের মাধ্যমে কাজটি সম্পন্ন করলে ভালো হয়।</a:t>
            </a:r>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আমাদের চোয়াল যে প্রথম শ্রেণির লিভাবের মত কাজ করে তা  প্রশ্নোত্তরের মাধ্যমে উপস্থাপন করতে পারেন।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প্রয়োজনে শিক্ষার্থীদেরকে তাদের নিজ নিজ কানের নিচে আঙ্গুল রেখে চোয়াল নাড়াতে বলুন।</a:t>
            </a:r>
            <a:r>
              <a:rPr lang="en-US" baseline="0" dirty="0" smtClean="0">
                <a:latin typeface="NikoshBAN" pitchFamily="2" charset="0"/>
                <a:cs typeface="NikoshBAN" pitchFamily="2" charset="0"/>
              </a:rPr>
              <a:t> </a:t>
            </a:r>
            <a:r>
              <a:rPr lang="bn-BD" baseline="0" dirty="0" smtClean="0"/>
              <a:t>। </a:t>
            </a:r>
            <a:r>
              <a:rPr lang="bn-BD" sz="1200" baseline="0" dirty="0" smtClean="0">
                <a:latin typeface="NikoshBAN" pitchFamily="2" charset="0"/>
                <a:cs typeface="NikoshBAN" pitchFamily="2" charset="0"/>
              </a:rPr>
              <a:t>স্লাইডে উল্লেখিত প্রশ্নোত্তর মুছে দিয়ে শিক্ষার্থীদের সহায়তায় বোর্ডের মাধ্যমে কাজটি সম্পন্ন করলে ভালো হয়।</a:t>
            </a:r>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 স্লাইডে</a:t>
            </a:r>
            <a:r>
              <a:rPr lang="bn-BD" baseline="0" dirty="0" smtClean="0">
                <a:latin typeface="NikoshBAN" pitchFamily="2" charset="0"/>
                <a:cs typeface="NikoshBAN" pitchFamily="2" charset="0"/>
              </a:rPr>
              <a:t>আমাদের পায়ের পাতা যে দ্বিতীয় শ্রেণির লিভাবের মত কাজ করে তা  প্রশ্নোত্তরের মাধ্যমে উপস্থাপন করুন  প্রয়োজনে শিক্ষার্থীদেরকে পায়ের পাতার ডগার উপর  ভর করে পায়ের পাতা উঠা-নামা করতে বলুন।</a:t>
            </a:r>
            <a:r>
              <a:rPr lang="en-US" baseline="0" dirty="0" smtClean="0">
                <a:latin typeface="NikoshBAN" pitchFamily="2" charset="0"/>
                <a:cs typeface="NikoshBAN" pitchFamily="2" charset="0"/>
              </a:rPr>
              <a:t> </a:t>
            </a:r>
            <a:r>
              <a:rPr lang="bn-BD" baseline="0" dirty="0" smtClean="0"/>
              <a:t>। </a:t>
            </a:r>
            <a:r>
              <a:rPr lang="bn-BD" sz="1200" baseline="0" dirty="0" smtClean="0">
                <a:latin typeface="NikoshBAN" pitchFamily="2" charset="0"/>
                <a:cs typeface="NikoshBAN" pitchFamily="2" charset="0"/>
              </a:rPr>
              <a:t>স্লাইডে উল্লেখিত প্রশ্নোত্তর মুছে দিয়ে শিক্ষার্থীদের সহায়তায় বোর্ডের মাধ্যমে কাজটি সম্পন্ন করলে ভালো হয়।</a:t>
            </a:r>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 স্লাইড</a:t>
            </a:r>
            <a:r>
              <a:rPr lang="bn-BD" baseline="0" dirty="0" smtClean="0">
                <a:latin typeface="NikoshBAN" pitchFamily="2" charset="0"/>
                <a:cs typeface="NikoshBAN" pitchFamily="2" charset="0"/>
              </a:rPr>
              <a:t> থেকে আমাদের হাত দিয়ে ভারি বস্তুর উত্তোলনের সাথে তৃতীয় শ্রেণির লিভাবের  কাজের মিল রয়েছে তা প্রশ্নোত্তরের মাধ্যমে উপস্থাপন শুরু করুন।  প্রয়োজনে শিক্ষার্থীদেরকে হাতের তালুতে কয়েকটি রেখে উপরের দিকে উঠাতে বলুন।</a:t>
            </a:r>
            <a:r>
              <a:rPr lang="en-US" baseline="0" dirty="0" smtClean="0">
                <a:latin typeface="NikoshBAN" pitchFamily="2" charset="0"/>
                <a:cs typeface="NikoshBAN" pitchFamily="2" charset="0"/>
              </a:rPr>
              <a:t>  </a:t>
            </a:r>
            <a:r>
              <a:rPr lang="bn-BD" baseline="0" dirty="0" smtClean="0"/>
              <a:t>। </a:t>
            </a:r>
            <a:r>
              <a:rPr lang="bn-BD" sz="1200" baseline="0" dirty="0" smtClean="0">
                <a:latin typeface="NikoshBAN" pitchFamily="2" charset="0"/>
                <a:cs typeface="NikoshBAN" pitchFamily="2" charset="0"/>
              </a:rPr>
              <a:t>স্লাইডে উল্লেখিত প্রশ্নোত্তর মুছে দিয়ে শিক্ষার্থীদের সহায়তায় বোর্ডের মাধ্যমে কাজটি সম্পন্ন করলে ভালো হয়।</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বিজ্ঞান ও বৈজ্ঞানিক প্রক্রিয়ার সঙ্ঘা শিক্ষার্থীদের কাছ থেকে বের করে আনার চেষ্টা করা হয়েছে। এই স্লাইডে প্রথম ও দ্বিতীয় শিখনফল অর্জন করা শেষ হবে।</a:t>
            </a:r>
            <a:r>
              <a:rPr lang="en-US" baseline="0" dirty="0" smtClean="0"/>
              <a:t> </a:t>
            </a:r>
            <a:r>
              <a:rPr lang="bn-BD" baseline="0" dirty="0" smtClean="0"/>
              <a:t>। </a:t>
            </a:r>
            <a:r>
              <a:rPr lang="bn-BD" sz="1200" baseline="0" dirty="0" smtClean="0">
                <a:latin typeface="NikoshBAN" pitchFamily="2" charset="0"/>
                <a:cs typeface="NikoshBAN" pitchFamily="2" charset="0"/>
              </a:rPr>
              <a:t>স্লাইডে উল্লেখিত প্রশ্নোত্তর মুছে দিয়ে শিক্ষার্থীদের সহায়তায় বোর্ডের মাধ্যমে কাজটি সম্পন্ন করলে ভালো হয়।</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4D9E5-56EE-48E7-827D-E6661F492703}"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4D9E5-56EE-48E7-827D-E6661F492703}"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4D9E5-56EE-48E7-827D-E6661F492703}"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4D9E5-56EE-48E7-827D-E6661F492703}"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D6D1-5CD8-4800-8227-F7D6F56E93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4" name="TextBox 3"/>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জন্য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362200" y="304800"/>
            <a:ext cx="4203395"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নিচের ছবিতে কী দেখতে পাচ্ছ? </a:t>
            </a:r>
            <a:endParaRPr lang="en-US" sz="3200" dirty="0">
              <a:latin typeface="NikoshBAN" pitchFamily="2" charset="0"/>
              <a:cs typeface="NikoshBAN" pitchFamily="2" charset="0"/>
            </a:endParaRPr>
          </a:p>
        </p:txBody>
      </p:sp>
      <p:pic>
        <p:nvPicPr>
          <p:cNvPr id="7" name="Picture 6" descr="konoy.gif"/>
          <p:cNvPicPr>
            <a:picLocks noChangeAspect="1"/>
          </p:cNvPicPr>
          <p:nvPr/>
        </p:nvPicPr>
        <p:blipFill>
          <a:blip r:embed="rId3" cstate="print"/>
          <a:stretch>
            <a:fillRect/>
          </a:stretch>
        </p:blipFill>
        <p:spPr>
          <a:xfrm flipH="1">
            <a:off x="4419600" y="1524000"/>
            <a:ext cx="4267200" cy="4267200"/>
          </a:xfrm>
          <a:prstGeom prst="rect">
            <a:avLst/>
          </a:prstGeom>
        </p:spPr>
      </p:pic>
      <p:pic>
        <p:nvPicPr>
          <p:cNvPr id="5" name="Picture 4" descr="human-arm-lifting.png"/>
          <p:cNvPicPr>
            <a:picLocks noChangeAspect="1"/>
          </p:cNvPicPr>
          <p:nvPr/>
        </p:nvPicPr>
        <p:blipFill>
          <a:blip r:embed="rId4" cstate="print"/>
          <a:srcRect l="23344" t="13561" r="26350" b="18634"/>
          <a:stretch>
            <a:fillRect/>
          </a:stretch>
        </p:blipFill>
        <p:spPr>
          <a:xfrm flipH="1">
            <a:off x="47298" y="1676400"/>
            <a:ext cx="4240530" cy="4038600"/>
          </a:xfrm>
          <a:prstGeom prst="rect">
            <a:avLst/>
          </a:prstGeom>
        </p:spPr>
      </p:pic>
      <p:sp>
        <p:nvSpPr>
          <p:cNvPr id="6" name="TextBox 5"/>
          <p:cNvSpPr txBox="1"/>
          <p:nvPr/>
        </p:nvSpPr>
        <p:spPr>
          <a:xfrm>
            <a:off x="2514600" y="4775537"/>
            <a:ext cx="5327099" cy="1015663"/>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000" dirty="0" smtClean="0">
                <a:latin typeface="NikoshBAN" pitchFamily="2" charset="0"/>
                <a:cs typeface="NikoshBAN" pitchFamily="2" charset="0"/>
              </a:rPr>
              <a:t>ভারি বস্তুকে হাত দিয়ে উঠানোর সময় আমরা</a:t>
            </a:r>
          </a:p>
          <a:p>
            <a:r>
              <a:rPr lang="bn-BD" sz="3000" dirty="0" smtClean="0">
                <a:latin typeface="NikoshBAN" pitchFamily="2" charset="0"/>
                <a:cs typeface="NikoshBAN" pitchFamily="2" charset="0"/>
              </a:rPr>
              <a:t>কেনো হাতকে এভাবে বাঁকা করছি?</a:t>
            </a:r>
            <a:endParaRPr lang="en-US" sz="3000" dirty="0">
              <a:latin typeface="NikoshBAN" pitchFamily="2" charset="0"/>
              <a:cs typeface="NikoshBAN" pitchFamily="2" charset="0"/>
            </a:endParaRPr>
          </a:p>
        </p:txBody>
      </p:sp>
      <p:sp>
        <p:nvSpPr>
          <p:cNvPr id="9" name="TextBox 8"/>
          <p:cNvSpPr txBox="1"/>
          <p:nvPr/>
        </p:nvSpPr>
        <p:spPr>
          <a:xfrm>
            <a:off x="914400" y="304800"/>
            <a:ext cx="7601761"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এখন দেখো ভারি বস্তু উঠানোর সময় হাত কীভাবে কাজ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53"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Hand.png"/>
          <p:cNvPicPr>
            <a:picLocks noChangeAspect="1"/>
          </p:cNvPicPr>
          <p:nvPr/>
        </p:nvPicPr>
        <p:blipFill>
          <a:blip r:embed="rId3" cstate="print"/>
          <a:stretch>
            <a:fillRect/>
          </a:stretch>
        </p:blipFill>
        <p:spPr>
          <a:xfrm>
            <a:off x="2133600" y="914400"/>
            <a:ext cx="6615873" cy="4165080"/>
          </a:xfrm>
          <a:prstGeom prst="rect">
            <a:avLst/>
          </a:prstGeom>
        </p:spPr>
      </p:pic>
      <p:sp>
        <p:nvSpPr>
          <p:cNvPr id="6" name="TextBox 5"/>
          <p:cNvSpPr txBox="1"/>
          <p:nvPr/>
        </p:nvSpPr>
        <p:spPr>
          <a:xfrm>
            <a:off x="914400" y="329625"/>
            <a:ext cx="7221849"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এখন দেখো কোন সরল যন্ত্রের সাথে ঘটনাটির মিল রয়েছে</a:t>
            </a:r>
            <a:endParaRPr lang="en-US" sz="3200" dirty="0">
              <a:latin typeface="NikoshBAN" pitchFamily="2" charset="0"/>
              <a:cs typeface="NikoshBAN" pitchFamily="2" charset="0"/>
            </a:endParaRPr>
          </a:p>
        </p:txBody>
      </p:sp>
      <p:cxnSp>
        <p:nvCxnSpPr>
          <p:cNvPr id="11" name="Straight Arrow Connector 10"/>
          <p:cNvCxnSpPr/>
          <p:nvPr/>
        </p:nvCxnSpPr>
        <p:spPr>
          <a:xfrm>
            <a:off x="2667000" y="4419600"/>
            <a:ext cx="10668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86600" y="2895600"/>
            <a:ext cx="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14800" y="3124200"/>
            <a:ext cx="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33600" y="3962400"/>
            <a:ext cx="486030" cy="830997"/>
          </a:xfrm>
          <a:prstGeom prst="rect">
            <a:avLst/>
          </a:prstGeom>
          <a:noFill/>
        </p:spPr>
        <p:txBody>
          <a:bodyPr wrap="none" rtlCol="0">
            <a:spAutoFit/>
          </a:bodyPr>
          <a:lstStyle/>
          <a:p>
            <a:r>
              <a:rPr lang="en-US" sz="4800" b="1" dirty="0" smtClean="0">
                <a:solidFill>
                  <a:srgbClr val="FF0000"/>
                </a:solidFill>
                <a:latin typeface="NikoshBAN" pitchFamily="2" charset="0"/>
                <a:cs typeface="NikoshBAN" pitchFamily="2" charset="0"/>
              </a:rPr>
              <a:t>?</a:t>
            </a:r>
            <a:endParaRPr lang="en-US" sz="4800" b="1" dirty="0">
              <a:solidFill>
                <a:srgbClr val="FF0000"/>
              </a:solidFill>
              <a:latin typeface="NikoshBAN" pitchFamily="2" charset="0"/>
              <a:cs typeface="NikoshBAN" pitchFamily="2" charset="0"/>
            </a:endParaRPr>
          </a:p>
        </p:txBody>
      </p:sp>
      <p:sp>
        <p:nvSpPr>
          <p:cNvPr id="24" name="TextBox 23"/>
          <p:cNvSpPr txBox="1"/>
          <p:nvPr/>
        </p:nvSpPr>
        <p:spPr>
          <a:xfrm>
            <a:off x="1295253" y="4114800"/>
            <a:ext cx="1295547"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ফালক্রাম</a:t>
            </a:r>
            <a:endParaRPr lang="en-US" sz="3200" dirty="0">
              <a:latin typeface="NikoshBAN" pitchFamily="2" charset="0"/>
              <a:cs typeface="NikoshBAN" pitchFamily="2" charset="0"/>
            </a:endParaRPr>
          </a:p>
        </p:txBody>
      </p:sp>
      <p:sp>
        <p:nvSpPr>
          <p:cNvPr id="27" name="TextBox 26"/>
          <p:cNvSpPr txBox="1"/>
          <p:nvPr/>
        </p:nvSpPr>
        <p:spPr>
          <a:xfrm>
            <a:off x="6858000" y="2209800"/>
            <a:ext cx="486030" cy="830997"/>
          </a:xfrm>
          <a:prstGeom prst="rect">
            <a:avLst/>
          </a:prstGeom>
          <a:noFill/>
        </p:spPr>
        <p:txBody>
          <a:bodyPr wrap="none" rtlCol="0">
            <a:spAutoFit/>
          </a:bodyPr>
          <a:lstStyle/>
          <a:p>
            <a:r>
              <a:rPr lang="en-US" sz="4800" b="1" dirty="0" smtClean="0">
                <a:solidFill>
                  <a:srgbClr val="FF0000"/>
                </a:solidFill>
                <a:latin typeface="NikoshBAN" pitchFamily="2" charset="0"/>
                <a:cs typeface="NikoshBAN" pitchFamily="2" charset="0"/>
              </a:rPr>
              <a:t>?</a:t>
            </a:r>
            <a:endParaRPr lang="en-US" sz="4800" b="1" dirty="0">
              <a:solidFill>
                <a:srgbClr val="FF0000"/>
              </a:solidFill>
              <a:latin typeface="NikoshBAN" pitchFamily="2" charset="0"/>
              <a:cs typeface="NikoshBAN" pitchFamily="2" charset="0"/>
            </a:endParaRPr>
          </a:p>
        </p:txBody>
      </p:sp>
      <p:sp>
        <p:nvSpPr>
          <p:cNvPr id="28" name="TextBox 27"/>
          <p:cNvSpPr txBox="1"/>
          <p:nvPr/>
        </p:nvSpPr>
        <p:spPr>
          <a:xfrm>
            <a:off x="4267200" y="3048000"/>
            <a:ext cx="486030" cy="830997"/>
          </a:xfrm>
          <a:prstGeom prst="rect">
            <a:avLst/>
          </a:prstGeom>
          <a:noFill/>
        </p:spPr>
        <p:txBody>
          <a:bodyPr wrap="none" rtlCol="0">
            <a:spAutoFit/>
          </a:bodyPr>
          <a:lstStyle/>
          <a:p>
            <a:r>
              <a:rPr lang="en-US" sz="4800" b="1" dirty="0" smtClean="0">
                <a:solidFill>
                  <a:srgbClr val="FF0000"/>
                </a:solidFill>
                <a:latin typeface="NikoshBAN" pitchFamily="2" charset="0"/>
                <a:cs typeface="NikoshBAN" pitchFamily="2" charset="0"/>
              </a:rPr>
              <a:t>?</a:t>
            </a:r>
            <a:endParaRPr lang="en-US" sz="4800" b="1" dirty="0">
              <a:solidFill>
                <a:srgbClr val="FF0000"/>
              </a:solidFill>
              <a:latin typeface="NikoshBAN" pitchFamily="2" charset="0"/>
              <a:cs typeface="NikoshBAN" pitchFamily="2" charset="0"/>
            </a:endParaRPr>
          </a:p>
        </p:txBody>
      </p:sp>
      <p:grpSp>
        <p:nvGrpSpPr>
          <p:cNvPr id="35" name="Group 34"/>
          <p:cNvGrpSpPr/>
          <p:nvPr/>
        </p:nvGrpSpPr>
        <p:grpSpPr>
          <a:xfrm>
            <a:off x="-266191" y="3048000"/>
            <a:ext cx="7962391" cy="2819400"/>
            <a:chOff x="-533400" y="1676400"/>
            <a:chExt cx="7962391" cy="2819400"/>
          </a:xfrm>
        </p:grpSpPr>
        <p:grpSp>
          <p:nvGrpSpPr>
            <p:cNvPr id="36" name="Group 1"/>
            <p:cNvGrpSpPr/>
            <p:nvPr/>
          </p:nvGrpSpPr>
          <p:grpSpPr>
            <a:xfrm>
              <a:off x="3352800" y="1828800"/>
              <a:ext cx="4076191" cy="2501587"/>
              <a:chOff x="7105904" y="3657600"/>
              <a:chExt cx="4076191" cy="2501587"/>
            </a:xfrm>
          </p:grpSpPr>
          <p:pic>
            <p:nvPicPr>
              <p:cNvPr id="38" name="Picture 2" descr="Lifting.png"/>
              <p:cNvPicPr>
                <a:picLocks noChangeAspect="1"/>
              </p:cNvPicPr>
              <p:nvPr/>
            </p:nvPicPr>
            <p:blipFill>
              <a:blip r:embed="rId4" cstate="print"/>
              <a:stretch>
                <a:fillRect/>
              </a:stretch>
            </p:blipFill>
            <p:spPr>
              <a:xfrm>
                <a:off x="7105904" y="3657600"/>
                <a:ext cx="4076191" cy="2501587"/>
              </a:xfrm>
              <a:prstGeom prst="rect">
                <a:avLst/>
              </a:prstGeom>
            </p:spPr>
          </p:pic>
          <p:sp>
            <p:nvSpPr>
              <p:cNvPr id="39" name="Up Arrow 38"/>
              <p:cNvSpPr/>
              <p:nvPr/>
            </p:nvSpPr>
            <p:spPr>
              <a:xfrm>
                <a:off x="8153400" y="4114800"/>
                <a:ext cx="838200" cy="762000"/>
              </a:xfrm>
              <a:prstGeom prst="up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533400" y="1676400"/>
              <a:ext cx="4343400" cy="281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419600" y="3048000"/>
            <a:ext cx="580608" cy="584775"/>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বল</a:t>
            </a:r>
            <a:endParaRPr lang="en-US" sz="3200" dirty="0">
              <a:latin typeface="NikoshBAN" pitchFamily="2" charset="0"/>
              <a:cs typeface="NikoshBAN" pitchFamily="2" charset="0"/>
            </a:endParaRPr>
          </a:p>
        </p:txBody>
      </p:sp>
      <p:sp>
        <p:nvSpPr>
          <p:cNvPr id="25" name="TextBox 24"/>
          <p:cNvSpPr txBox="1"/>
          <p:nvPr/>
        </p:nvSpPr>
        <p:spPr>
          <a:xfrm>
            <a:off x="6781800" y="2286000"/>
            <a:ext cx="676788" cy="584775"/>
          </a:xfrm>
          <a:prstGeom prst="rect">
            <a:avLst/>
          </a:prstGeom>
          <a:solidFill>
            <a:schemeClr val="accent3">
              <a:lumMod val="60000"/>
              <a:lumOff val="40000"/>
            </a:schemeClr>
          </a:solidFill>
        </p:spPr>
        <p:txBody>
          <a:bodyPr wrap="square" rtlCol="0">
            <a:spAutoFit/>
          </a:bodyPr>
          <a:lstStyle/>
          <a:p>
            <a:r>
              <a:rPr lang="bn-BD" sz="3200" dirty="0" smtClean="0">
                <a:latin typeface="NikoshBAN" pitchFamily="2" charset="0"/>
                <a:cs typeface="NikoshBAN" pitchFamily="2" charset="0"/>
              </a:rPr>
              <a:t>ভার</a:t>
            </a:r>
            <a:endParaRPr lang="en-US" sz="3200" dirty="0">
              <a:latin typeface="NikoshBAN" pitchFamily="2" charset="0"/>
              <a:cs typeface="NikoshBAN" pitchFamily="2" charset="0"/>
            </a:endParaRPr>
          </a:p>
        </p:txBody>
      </p:sp>
      <p:sp>
        <p:nvSpPr>
          <p:cNvPr id="22" name="TextBox 21"/>
          <p:cNvSpPr txBox="1"/>
          <p:nvPr/>
        </p:nvSpPr>
        <p:spPr>
          <a:xfrm>
            <a:off x="762000" y="329625"/>
            <a:ext cx="8175636"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এই অঙ্গটি তোমাদের পরিচিত কোন সরল যন্ত্রের মত কাজ করে?</a:t>
            </a:r>
            <a:endParaRPr lang="en-US" sz="3200" dirty="0">
              <a:latin typeface="NikoshBAN" pitchFamily="2" charset="0"/>
              <a:cs typeface="NikoshBAN" pitchFamily="2" charset="0"/>
            </a:endParaRPr>
          </a:p>
        </p:txBody>
      </p:sp>
      <p:grpSp>
        <p:nvGrpSpPr>
          <p:cNvPr id="29" name="Group 28"/>
          <p:cNvGrpSpPr/>
          <p:nvPr/>
        </p:nvGrpSpPr>
        <p:grpSpPr>
          <a:xfrm>
            <a:off x="181302" y="181302"/>
            <a:ext cx="3077279" cy="3857298"/>
            <a:chOff x="181302" y="181302"/>
            <a:chExt cx="3077279" cy="3857298"/>
          </a:xfrm>
        </p:grpSpPr>
        <p:pic>
          <p:nvPicPr>
            <p:cNvPr id="20" name="Picture 19" descr="Tongs.png"/>
            <p:cNvPicPr>
              <a:picLocks noChangeAspect="1"/>
            </p:cNvPicPr>
            <p:nvPr/>
          </p:nvPicPr>
          <p:blipFill>
            <a:blip r:embed="rId5" cstate="print"/>
            <a:stretch>
              <a:fillRect/>
            </a:stretch>
          </p:blipFill>
          <p:spPr>
            <a:xfrm rot="5400000">
              <a:off x="-208707" y="571311"/>
              <a:ext cx="3857298" cy="3077279"/>
            </a:xfrm>
            <a:prstGeom prst="rect">
              <a:avLst/>
            </a:prstGeom>
          </p:spPr>
        </p:pic>
        <p:sp>
          <p:nvSpPr>
            <p:cNvPr id="23" name="TextBox 22"/>
            <p:cNvSpPr txBox="1"/>
            <p:nvPr/>
          </p:nvSpPr>
          <p:spPr>
            <a:xfrm rot="3214390">
              <a:off x="605444" y="2527907"/>
              <a:ext cx="931665"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চিমটা</a:t>
              </a:r>
              <a:endParaRPr lang="en-US" sz="3200" dirty="0">
                <a:latin typeface="NikoshBAN" pitchFamily="2" charset="0"/>
                <a:cs typeface="NikoshBAN" pitchFamily="2" charset="0"/>
              </a:endParaRPr>
            </a:p>
          </p:txBody>
        </p:sp>
      </p:grpSp>
      <p:sp>
        <p:nvSpPr>
          <p:cNvPr id="30" name="TextBox 29"/>
          <p:cNvSpPr txBox="1"/>
          <p:nvPr/>
        </p:nvSpPr>
        <p:spPr>
          <a:xfrm>
            <a:off x="1219341" y="4901625"/>
            <a:ext cx="3640740" cy="584775"/>
          </a:xfrm>
          <a:prstGeom prst="rect">
            <a:avLst/>
          </a:prstGeom>
          <a:solidFill>
            <a:schemeClr val="accent6">
              <a:lumMod val="20000"/>
              <a:lumOff val="80000"/>
            </a:schemeClr>
          </a:solidFill>
        </p:spPr>
        <p:txBody>
          <a:bodyPr wrap="none" rtlCol="0">
            <a:spAutoFit/>
          </a:bodyPr>
          <a:lstStyle/>
          <a:p>
            <a:r>
              <a:rPr lang="bn-BD" sz="3200" dirty="0" smtClean="0">
                <a:latin typeface="NikoshBAN" pitchFamily="2" charset="0"/>
                <a:cs typeface="NikoshBAN" pitchFamily="2" charset="0"/>
              </a:rPr>
              <a:t>চিমটা কোন শ্রেণির </a:t>
            </a:r>
            <a:r>
              <a:rPr lang="bn-BD" sz="3200" dirty="0" smtClean="0">
                <a:solidFill>
                  <a:srgbClr val="FF0000"/>
                </a:solidFill>
                <a:latin typeface="NikoshBAN" pitchFamily="2" charset="0"/>
                <a:cs typeface="NikoshBAN" pitchFamily="2" charset="0"/>
              </a:rPr>
              <a:t>লিভার</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31" name="TextBox 30"/>
          <p:cNvSpPr txBox="1"/>
          <p:nvPr/>
        </p:nvSpPr>
        <p:spPr>
          <a:xfrm>
            <a:off x="4845625" y="4901625"/>
            <a:ext cx="2698175" cy="584775"/>
          </a:xfrm>
          <a:prstGeom prst="rect">
            <a:avLst/>
          </a:prstGeom>
          <a:solidFill>
            <a:schemeClr val="accent6">
              <a:lumMod val="20000"/>
              <a:lumOff val="80000"/>
            </a:schemeClr>
          </a:solidFill>
        </p:spPr>
        <p:txBody>
          <a:bodyPr wrap="none" rtlCol="0">
            <a:spAutoFit/>
          </a:bodyPr>
          <a:lstStyle/>
          <a:p>
            <a:r>
              <a:rPr lang="bn-BD" sz="3200" dirty="0" smtClean="0">
                <a:latin typeface="NikoshBAN" pitchFamily="2" charset="0"/>
                <a:cs typeface="NikoshBAN" pitchFamily="2" charset="0"/>
              </a:rPr>
              <a:t>তৃতীয় শ্রেণির </a:t>
            </a:r>
            <a:r>
              <a:rPr lang="bn-BD" sz="3200" dirty="0" smtClean="0">
                <a:solidFill>
                  <a:srgbClr val="FF0000"/>
                </a:solidFill>
                <a:latin typeface="NikoshBAN" pitchFamily="2" charset="0"/>
                <a:cs typeface="NikoshBAN" pitchFamily="2" charset="0"/>
              </a:rPr>
              <a:t>লিভার</a:t>
            </a:r>
            <a:endParaRPr lang="en-US" sz="32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35" presetClass="emph" presetSubtype="0" repeatCount="indefinite" fill="hold" grpId="1" nodeType="withEffect">
                                  <p:stCondLst>
                                    <p:cond delay="0"/>
                                  </p:stCondLst>
                                  <p:endCondLst>
                                    <p:cond evt="onNext" delay="0">
                                      <p:tgtEl>
                                        <p:sldTgt/>
                                      </p:tgtEl>
                                    </p:cond>
                                  </p:endCondLst>
                                  <p:childTnLst>
                                    <p:anim calcmode="discrete" valueType="str">
                                      <p:cBhvr>
                                        <p:cTn id="12"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35" presetClass="emph" presetSubtype="0" repeatCount="indefinite" fill="hold" grpId="1" nodeType="withEffect">
                                  <p:stCondLst>
                                    <p:cond delay="0"/>
                                  </p:stCondLst>
                                  <p:endCondLst>
                                    <p:cond evt="onNext" delay="0">
                                      <p:tgtEl>
                                        <p:sldTgt/>
                                      </p:tgtEl>
                                    </p:cond>
                                  </p:endCondLst>
                                  <p:childTnLst>
                                    <p:anim calcmode="discrete" valueType="str">
                                      <p:cBhvr>
                                        <p:cTn id="27"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repeatCount="300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1000"/>
                                        <p:tgtEl>
                                          <p:spTgt spid="19"/>
                                        </p:tgtEl>
                                      </p:cBhvr>
                                    </p:animEffect>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35" presetClass="emph" presetSubtype="0" repeatCount="indefinite" fill="hold" grpId="1" nodeType="withEffect">
                                  <p:stCondLst>
                                    <p:cond delay="0"/>
                                  </p:stCondLst>
                                  <p:endCondLst>
                                    <p:cond evt="onNext" delay="0">
                                      <p:tgtEl>
                                        <p:sldTgt/>
                                      </p:tgtEl>
                                    </p:cond>
                                  </p:endCondLst>
                                  <p:childTnLst>
                                    <p:anim calcmode="discrete" valueType="str">
                                      <p:cBhvr>
                                        <p:cTn id="42" dur="10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8" presetClass="emph" presetSubtype="0" repeatCount="indefinite" autoRev="1" fill="hold" nodeType="clickEffect">
                                  <p:stCondLst>
                                    <p:cond delay="0"/>
                                  </p:stCondLst>
                                  <p:endCondLst>
                                    <p:cond evt="onNext" delay="0">
                                      <p:tgtEl>
                                        <p:sldTgt/>
                                      </p:tgtEl>
                                    </p:cond>
                                  </p:endCondLst>
                                  <p:childTnLst>
                                    <p:animRot by="-1200000">
                                      <p:cBhvr>
                                        <p:cTn id="55" dur="1000" fill="hold"/>
                                        <p:tgtEl>
                                          <p:spTgt spid="35"/>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hidden"/>
                                      </p:to>
                                    </p:set>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strips(downRight)">
                                      <p:cBhvr>
                                        <p:cTn id="67" dur="10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10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1" grpId="1"/>
      <p:bldP spid="24" grpId="0" animBg="1"/>
      <p:bldP spid="27" grpId="0"/>
      <p:bldP spid="27" grpId="1"/>
      <p:bldP spid="28" grpId="0"/>
      <p:bldP spid="28" grpId="1"/>
      <p:bldP spid="26" grpId="0" animBg="1"/>
      <p:bldP spid="25" grpId="0" animBg="1"/>
      <p:bldP spid="22"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work book.png"/>
          <p:cNvPicPr>
            <a:picLocks noChangeAspect="1"/>
          </p:cNvPicPr>
          <p:nvPr/>
        </p:nvPicPr>
        <p:blipFill>
          <a:blip r:embed="rId3" cstate="print"/>
          <a:stretch>
            <a:fillRect/>
          </a:stretch>
        </p:blipFill>
        <p:spPr>
          <a:xfrm>
            <a:off x="1371600" y="228600"/>
            <a:ext cx="1752600" cy="718408"/>
          </a:xfrm>
          <a:prstGeom prst="rect">
            <a:avLst/>
          </a:prstGeom>
        </p:spPr>
      </p:pic>
      <p:sp>
        <p:nvSpPr>
          <p:cNvPr id="3" name="TextBox 2"/>
          <p:cNvSpPr txBox="1"/>
          <p:nvPr/>
        </p:nvSpPr>
        <p:spPr>
          <a:xfrm>
            <a:off x="3276600" y="195992"/>
            <a:ext cx="187423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schemeClr val="tx1"/>
                </a:solidFill>
                <a:latin typeface="NikoshBAN" pitchFamily="2" charset="0"/>
                <a:cs typeface="NikoshBAN" pitchFamily="2" charset="0"/>
              </a:rPr>
              <a:t>দলগত কাজ</a:t>
            </a:r>
            <a:endParaRPr lang="en-US" sz="3600" dirty="0">
              <a:solidFill>
                <a:schemeClr val="tx1"/>
              </a:solidFill>
              <a:latin typeface="NikoshBAN" pitchFamily="2" charset="0"/>
              <a:cs typeface="NikoshBAN" pitchFamily="2" charset="0"/>
            </a:endParaRPr>
          </a:p>
        </p:txBody>
      </p:sp>
      <p:pic>
        <p:nvPicPr>
          <p:cNvPr id="5" name="Picture 4" descr="Hand-1.jpg"/>
          <p:cNvPicPr>
            <a:picLocks noChangeAspect="1"/>
          </p:cNvPicPr>
          <p:nvPr/>
        </p:nvPicPr>
        <p:blipFill>
          <a:blip r:embed="rId4" cstate="print"/>
          <a:stretch>
            <a:fillRect/>
          </a:stretch>
        </p:blipFill>
        <p:spPr>
          <a:xfrm>
            <a:off x="304800" y="838200"/>
            <a:ext cx="2514600" cy="2873829"/>
          </a:xfrm>
          <a:prstGeom prst="rect">
            <a:avLst/>
          </a:prstGeom>
        </p:spPr>
      </p:pic>
      <p:pic>
        <p:nvPicPr>
          <p:cNvPr id="6" name="Picture 5" descr="hand-2.jpg"/>
          <p:cNvPicPr>
            <a:picLocks noChangeAspect="1"/>
          </p:cNvPicPr>
          <p:nvPr/>
        </p:nvPicPr>
        <p:blipFill>
          <a:blip r:embed="rId5" cstate="print"/>
          <a:stretch>
            <a:fillRect/>
          </a:stretch>
        </p:blipFill>
        <p:spPr>
          <a:xfrm>
            <a:off x="5832256" y="838200"/>
            <a:ext cx="2549744" cy="2913993"/>
          </a:xfrm>
          <a:prstGeom prst="rect">
            <a:avLst/>
          </a:prstGeom>
        </p:spPr>
      </p:pic>
      <p:pic>
        <p:nvPicPr>
          <p:cNvPr id="8" name="Picture 7" descr="hand-3.jpg"/>
          <p:cNvPicPr>
            <a:picLocks noChangeAspect="1"/>
          </p:cNvPicPr>
          <p:nvPr/>
        </p:nvPicPr>
        <p:blipFill>
          <a:blip r:embed="rId6" cstate="print"/>
          <a:stretch>
            <a:fillRect/>
          </a:stretch>
        </p:blipFill>
        <p:spPr>
          <a:xfrm>
            <a:off x="3089057" y="838200"/>
            <a:ext cx="2549743" cy="2913993"/>
          </a:xfrm>
          <a:prstGeom prst="rect">
            <a:avLst/>
          </a:prstGeom>
        </p:spPr>
      </p:pic>
      <p:sp>
        <p:nvSpPr>
          <p:cNvPr id="9" name="TextBox 8"/>
          <p:cNvSpPr txBox="1"/>
          <p:nvPr/>
        </p:nvSpPr>
        <p:spPr>
          <a:xfrm>
            <a:off x="990600" y="3163282"/>
            <a:ext cx="928459" cy="523220"/>
          </a:xfrm>
          <a:prstGeom prst="rect">
            <a:avLst/>
          </a:prstGeom>
          <a:solidFill>
            <a:schemeClr val="tx2">
              <a:lumMod val="60000"/>
              <a:lumOff val="40000"/>
            </a:schemeClr>
          </a:solidFill>
        </p:spPr>
        <p:txBody>
          <a:bodyPr wrap="none" rtlCol="0">
            <a:spAutoFit/>
          </a:bodyPr>
          <a:lstStyle/>
          <a:p>
            <a:r>
              <a:rPr lang="bn-BD" sz="2800" dirty="0" smtClean="0">
                <a:latin typeface="NikoshBAN" pitchFamily="2" charset="0"/>
                <a:cs typeface="NikoshBAN" pitchFamily="2" charset="0"/>
              </a:rPr>
              <a:t>চিত্র -১</a:t>
            </a:r>
            <a:endParaRPr lang="en-US" sz="2800" dirty="0">
              <a:latin typeface="NikoshBAN" pitchFamily="2" charset="0"/>
              <a:cs typeface="NikoshBAN" pitchFamily="2" charset="0"/>
            </a:endParaRPr>
          </a:p>
        </p:txBody>
      </p:sp>
      <p:sp>
        <p:nvSpPr>
          <p:cNvPr id="10" name="TextBox 9"/>
          <p:cNvSpPr txBox="1"/>
          <p:nvPr/>
        </p:nvSpPr>
        <p:spPr>
          <a:xfrm>
            <a:off x="4114800" y="3247698"/>
            <a:ext cx="946093" cy="523220"/>
          </a:xfrm>
          <a:prstGeom prst="rect">
            <a:avLst/>
          </a:prstGeom>
          <a:solidFill>
            <a:schemeClr val="accent5">
              <a:lumMod val="40000"/>
              <a:lumOff val="60000"/>
            </a:schemeClr>
          </a:solidFill>
        </p:spPr>
        <p:txBody>
          <a:bodyPr wrap="none" rtlCol="0">
            <a:spAutoFit/>
          </a:bodyPr>
          <a:lstStyle/>
          <a:p>
            <a:r>
              <a:rPr lang="bn-BD" sz="2800" dirty="0" smtClean="0">
                <a:latin typeface="NikoshBAN" pitchFamily="2" charset="0"/>
                <a:cs typeface="NikoshBAN" pitchFamily="2" charset="0"/>
              </a:rPr>
              <a:t>চিত্র -২</a:t>
            </a:r>
            <a:endParaRPr lang="en-US" sz="2800" dirty="0">
              <a:latin typeface="NikoshBAN" pitchFamily="2" charset="0"/>
              <a:cs typeface="NikoshBAN" pitchFamily="2" charset="0"/>
            </a:endParaRPr>
          </a:p>
        </p:txBody>
      </p:sp>
      <p:sp>
        <p:nvSpPr>
          <p:cNvPr id="11" name="TextBox 10"/>
          <p:cNvSpPr txBox="1"/>
          <p:nvPr/>
        </p:nvSpPr>
        <p:spPr>
          <a:xfrm>
            <a:off x="6641847" y="3210580"/>
            <a:ext cx="978153" cy="523220"/>
          </a:xfrm>
          <a:prstGeom prst="rect">
            <a:avLst/>
          </a:prstGeom>
          <a:solidFill>
            <a:schemeClr val="tx2">
              <a:lumMod val="40000"/>
              <a:lumOff val="60000"/>
            </a:schemeClr>
          </a:solidFill>
        </p:spPr>
        <p:txBody>
          <a:bodyPr wrap="none" rtlCol="0">
            <a:spAutoFit/>
          </a:bodyPr>
          <a:lstStyle/>
          <a:p>
            <a:r>
              <a:rPr lang="bn-BD" sz="2800" dirty="0" smtClean="0">
                <a:latin typeface="NikoshBAN" pitchFamily="2" charset="0"/>
                <a:cs typeface="NikoshBAN" pitchFamily="2" charset="0"/>
              </a:rPr>
              <a:t>চিত্র -৩</a:t>
            </a:r>
            <a:endParaRPr lang="en-US" sz="2800" dirty="0">
              <a:latin typeface="NikoshBAN" pitchFamily="2" charset="0"/>
              <a:cs typeface="NikoshBAN" pitchFamily="2" charset="0"/>
            </a:endParaRPr>
          </a:p>
        </p:txBody>
      </p:sp>
      <p:sp>
        <p:nvSpPr>
          <p:cNvPr id="12" name="TextBox 11"/>
          <p:cNvSpPr txBox="1"/>
          <p:nvPr/>
        </p:nvSpPr>
        <p:spPr>
          <a:xfrm>
            <a:off x="228600" y="3770293"/>
            <a:ext cx="8630889" cy="954107"/>
          </a:xfrm>
          <a:prstGeom prst="rect">
            <a:avLst/>
          </a:prstGeom>
          <a:noFill/>
        </p:spPr>
        <p:txBody>
          <a:bodyPr wrap="none" rtlCol="0">
            <a:spAutoFit/>
          </a:bodyPr>
          <a:lstStyle/>
          <a:p>
            <a:r>
              <a:rPr lang="bn-BD" sz="2800" dirty="0" smtClean="0">
                <a:latin typeface="NikoshBAN" pitchFamily="2" charset="0"/>
                <a:cs typeface="NikoshBAN" pitchFamily="2" charset="0"/>
              </a:rPr>
              <a:t>উপরে প্রদর্শিত চিত্রানুযায়ী  হাতের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কোন  অবস্থানে কাজ করা সহজ এবং কেনো</a:t>
            </a:r>
          </a:p>
          <a:p>
            <a:r>
              <a:rPr lang="bn-BD" sz="2800" dirty="0" smtClean="0">
                <a:latin typeface="NikoshBAN" pitchFamily="2" charset="0"/>
                <a:cs typeface="NikoshBAN" pitchFamily="2" charset="0"/>
              </a:rPr>
              <a:t>তা নিচের সারণি ব্যবহার করে সরল যন্ত্রের নীতি উল্লেখপূর্বক ব্যাখ্যা কর।</a:t>
            </a:r>
            <a:endParaRPr lang="en-US" sz="2800" dirty="0">
              <a:latin typeface="NikoshBAN" pitchFamily="2" charset="0"/>
              <a:cs typeface="NikoshBAN" pitchFamily="2" charset="0"/>
            </a:endParaRPr>
          </a:p>
        </p:txBody>
      </p:sp>
      <p:graphicFrame>
        <p:nvGraphicFramePr>
          <p:cNvPr id="15" name="Table 14"/>
          <p:cNvGraphicFramePr>
            <a:graphicFrameLocks noGrp="1"/>
          </p:cNvGraphicFramePr>
          <p:nvPr/>
        </p:nvGraphicFramePr>
        <p:xfrm>
          <a:off x="685800" y="4648200"/>
          <a:ext cx="7924800" cy="1981200"/>
        </p:xfrm>
        <a:graphic>
          <a:graphicData uri="http://schemas.openxmlformats.org/drawingml/2006/table">
            <a:tbl>
              <a:tblPr firstRow="1" bandRow="1">
                <a:tableStyleId>{16D9F66E-5EB9-4882-86FB-DCBF35E3C3E4}</a:tableStyleId>
              </a:tblPr>
              <a:tblGrid>
                <a:gridCol w="2667000"/>
                <a:gridCol w="990600"/>
                <a:gridCol w="2047729"/>
                <a:gridCol w="2219471"/>
              </a:tblGrid>
              <a:tr h="370840">
                <a:tc>
                  <a:txBody>
                    <a:bodyPr/>
                    <a:lstStyle/>
                    <a:p>
                      <a:endParaRPr lang="en-US" dirty="0"/>
                    </a:p>
                  </a:txBody>
                  <a:tcPr/>
                </a:tc>
                <a:tc gridSpan="3">
                  <a:txBody>
                    <a:bodyPr/>
                    <a:lstStyle/>
                    <a:p>
                      <a:r>
                        <a:rPr lang="bn-BD" sz="2000" dirty="0" smtClean="0">
                          <a:latin typeface="NikoshBAN" pitchFamily="2" charset="0"/>
                          <a:cs typeface="NikoshBAN" pitchFamily="2" charset="0"/>
                        </a:rPr>
                        <a:t>                         সুবিধা</a:t>
                      </a:r>
                      <a:endParaRPr lang="en-US" sz="2000" dirty="0">
                        <a:latin typeface="NikoshBAN" pitchFamily="2" charset="0"/>
                        <a:cs typeface="NikoshBAN" pitchFamily="2" charset="0"/>
                      </a:endParaRPr>
                    </a:p>
                  </a:txBody>
                  <a:tcPr/>
                </a:tc>
                <a:tc hMerge="1">
                  <a:txBody>
                    <a:bodyPr/>
                    <a:lstStyle/>
                    <a:p>
                      <a:endParaRPr lang="en-US" dirty="0"/>
                    </a:p>
                  </a:txBody>
                  <a:tcPr/>
                </a:tc>
                <a:tc hMerge="1">
                  <a:txBody>
                    <a:bodyPr/>
                    <a:lstStyle/>
                    <a:p>
                      <a:endParaRPr lang="en-US" dirty="0"/>
                    </a:p>
                  </a:txBody>
                  <a:tcPr/>
                </a:tc>
              </a:tr>
              <a:tr h="370840">
                <a:tc>
                  <a:txBody>
                    <a:bodyPr/>
                    <a:lstStyle/>
                    <a:p>
                      <a:r>
                        <a:rPr lang="bn-BD" sz="2000" dirty="0" smtClean="0">
                          <a:latin typeface="NikoshBAN" pitchFamily="2" charset="0"/>
                          <a:cs typeface="NikoshBAN" pitchFamily="2" charset="0"/>
                        </a:rPr>
                        <a:t>বস্তুর</a:t>
                      </a:r>
                      <a:r>
                        <a:rPr lang="bn-BD" sz="2000" baseline="0" dirty="0" smtClean="0">
                          <a:latin typeface="NikoshBAN" pitchFamily="2" charset="0"/>
                          <a:cs typeface="NikoshBAN" pitchFamily="2" charset="0"/>
                        </a:rPr>
                        <a:t> </a:t>
                      </a:r>
                      <a:r>
                        <a:rPr lang="bn-BD" sz="2000" dirty="0" smtClean="0">
                          <a:latin typeface="NikoshBAN" pitchFamily="2" charset="0"/>
                          <a:cs typeface="NikoshBAN" pitchFamily="2" charset="0"/>
                        </a:rPr>
                        <a:t>অবস্থান</a:t>
                      </a:r>
                      <a:endParaRPr lang="en-US" sz="2000" dirty="0">
                        <a:latin typeface="NikoshBAN" pitchFamily="2" charset="0"/>
                        <a:cs typeface="NikoshBAN" pitchFamily="2" charset="0"/>
                      </a:endParaRPr>
                    </a:p>
                  </a:txBody>
                  <a:tcPr/>
                </a:tc>
                <a:tc>
                  <a:txBody>
                    <a:bodyPr/>
                    <a:lstStyle/>
                    <a:p>
                      <a:r>
                        <a:rPr lang="bn-BD" sz="2000" dirty="0" smtClean="0">
                          <a:latin typeface="NikoshBAN" pitchFamily="2" charset="0"/>
                          <a:cs typeface="NikoshBAN" pitchFamily="2" charset="0"/>
                        </a:rPr>
                        <a:t>কম</a:t>
                      </a:r>
                      <a:endParaRPr lang="en-US" sz="2000" dirty="0">
                        <a:latin typeface="NikoshBAN" pitchFamily="2" charset="0"/>
                        <a:cs typeface="NikoshBAN" pitchFamily="2" charset="0"/>
                      </a:endParaRPr>
                    </a:p>
                  </a:txBody>
                  <a:tcPr/>
                </a:tc>
                <a:tc>
                  <a:txBody>
                    <a:bodyPr/>
                    <a:lstStyle/>
                    <a:p>
                      <a:r>
                        <a:rPr lang="bn-BD" sz="2000" dirty="0" smtClean="0">
                          <a:latin typeface="NikoshBAN" pitchFamily="2" charset="0"/>
                          <a:cs typeface="NikoshBAN" pitchFamily="2" charset="0"/>
                        </a:rPr>
                        <a:t>  একটু বেশি</a:t>
                      </a:r>
                      <a:endParaRPr lang="en-US" sz="2000" dirty="0">
                        <a:latin typeface="NikoshBAN" pitchFamily="2" charset="0"/>
                        <a:cs typeface="NikoshBAN" pitchFamily="2" charset="0"/>
                      </a:endParaRPr>
                    </a:p>
                  </a:txBody>
                  <a:tcPr/>
                </a:tc>
                <a:tc>
                  <a:txBody>
                    <a:bodyPr/>
                    <a:lstStyle/>
                    <a:p>
                      <a:r>
                        <a:rPr lang="bn-BD" sz="2000" dirty="0" smtClean="0">
                          <a:latin typeface="NikoshBAN" pitchFamily="2" charset="0"/>
                          <a:cs typeface="NikoshBAN" pitchFamily="2" charset="0"/>
                        </a:rPr>
                        <a:t> সবচেয়ে বেশি</a:t>
                      </a:r>
                      <a:endParaRPr lang="en-US" sz="2000" dirty="0">
                        <a:latin typeface="NikoshBAN" pitchFamily="2" charset="0"/>
                        <a:cs typeface="NikoshBAN"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0" dirty="0" smtClean="0">
                          <a:latin typeface="NikoshBAN" pitchFamily="2" charset="0"/>
                          <a:cs typeface="NikoshBAN" pitchFamily="2" charset="0"/>
                        </a:rPr>
                        <a:t>অগ্রভাগে</a:t>
                      </a:r>
                    </a:p>
                  </a:txBody>
                  <a:tcPr/>
                </a:tc>
                <a:tc>
                  <a:txBody>
                    <a:bodyPr/>
                    <a:lstStyle/>
                    <a:p>
                      <a:endParaRPr lang="en-US" sz="2000" dirty="0">
                        <a:latin typeface="NikoshBAN" pitchFamily="2" charset="0"/>
                        <a:cs typeface="NikoshBAN" pitchFamily="2" charset="0"/>
                      </a:endParaRPr>
                    </a:p>
                  </a:txBody>
                  <a:tcPr/>
                </a:tc>
                <a:tc>
                  <a:txBody>
                    <a:bodyPr/>
                    <a:lstStyle/>
                    <a:p>
                      <a:endParaRPr lang="en-US" sz="2000" dirty="0">
                        <a:latin typeface="NikoshBAN" pitchFamily="2" charset="0"/>
                        <a:cs typeface="NikoshBAN" pitchFamily="2" charset="0"/>
                      </a:endParaRPr>
                    </a:p>
                  </a:txBody>
                  <a:tcPr/>
                </a:tc>
                <a:tc>
                  <a:txBody>
                    <a:bodyPr/>
                    <a:lstStyle/>
                    <a:p>
                      <a:endParaRPr lang="en-US" sz="2000" dirty="0">
                        <a:latin typeface="NikoshBAN" pitchFamily="2" charset="0"/>
                        <a:cs typeface="NikoshBAN"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dirty="0" smtClean="0">
                          <a:latin typeface="NikoshBAN" pitchFamily="2" charset="0"/>
                          <a:cs typeface="NikoshBAN" pitchFamily="2" charset="0"/>
                        </a:rPr>
                        <a:t>তালুতে</a:t>
                      </a:r>
                      <a:endParaRPr lang="en-US" sz="2000" dirty="0" smtClean="0">
                        <a:latin typeface="NikoshBAN" pitchFamily="2" charset="0"/>
                        <a:cs typeface="NikoshBAN" pitchFamily="2" charset="0"/>
                      </a:endParaRPr>
                    </a:p>
                  </a:txBody>
                  <a:tcPr/>
                </a:tc>
                <a:tc>
                  <a:txBody>
                    <a:bodyPr/>
                    <a:lstStyle/>
                    <a:p>
                      <a:endParaRPr lang="en-US" sz="2000" dirty="0">
                        <a:latin typeface="NikoshBAN" pitchFamily="2" charset="0"/>
                        <a:cs typeface="NikoshBAN" pitchFamily="2" charset="0"/>
                      </a:endParaRPr>
                    </a:p>
                  </a:txBody>
                  <a:tcPr/>
                </a:tc>
                <a:tc>
                  <a:txBody>
                    <a:bodyPr/>
                    <a:lstStyle/>
                    <a:p>
                      <a:endParaRPr lang="en-US" sz="2000" dirty="0">
                        <a:latin typeface="NikoshBAN" pitchFamily="2" charset="0"/>
                        <a:cs typeface="NikoshBAN" pitchFamily="2" charset="0"/>
                      </a:endParaRPr>
                    </a:p>
                  </a:txBody>
                  <a:tcPr/>
                </a:tc>
                <a:tc>
                  <a:txBody>
                    <a:bodyPr/>
                    <a:lstStyle/>
                    <a:p>
                      <a:endParaRPr lang="en-US" sz="2000" dirty="0">
                        <a:latin typeface="NikoshBAN" pitchFamily="2" charset="0"/>
                        <a:cs typeface="NikoshBAN"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dirty="0" smtClean="0">
                          <a:latin typeface="NikoshBAN" pitchFamily="2" charset="0"/>
                          <a:cs typeface="NikoshBAN" pitchFamily="2" charset="0"/>
                        </a:rPr>
                        <a:t>মাঝখানে</a:t>
                      </a:r>
                      <a:endParaRPr lang="en-US" sz="2000" dirty="0">
                        <a:latin typeface="NikoshBAN" pitchFamily="2" charset="0"/>
                        <a:cs typeface="NikoshBAN" pitchFamily="2" charset="0"/>
                      </a:endParaRPr>
                    </a:p>
                  </a:txBody>
                  <a:tcPr/>
                </a:tc>
                <a:tc>
                  <a:txBody>
                    <a:bodyPr/>
                    <a:lstStyle/>
                    <a:p>
                      <a:endParaRPr lang="en-US" sz="2000" dirty="0">
                        <a:latin typeface="NikoshBAN" pitchFamily="2" charset="0"/>
                        <a:cs typeface="NikoshBAN" pitchFamily="2" charset="0"/>
                      </a:endParaRPr>
                    </a:p>
                  </a:txBody>
                  <a:tcPr/>
                </a:tc>
                <a:tc>
                  <a:txBody>
                    <a:bodyPr/>
                    <a:lstStyle/>
                    <a:p>
                      <a:endParaRPr lang="en-US" sz="2000">
                        <a:latin typeface="NikoshBAN" pitchFamily="2" charset="0"/>
                        <a:cs typeface="NikoshBAN" pitchFamily="2" charset="0"/>
                      </a:endParaRPr>
                    </a:p>
                  </a:txBody>
                  <a:tcPr/>
                </a:tc>
                <a:tc>
                  <a:txBody>
                    <a:bodyPr/>
                    <a:lstStyle/>
                    <a:p>
                      <a:endParaRPr lang="en-US" sz="2000" dirty="0">
                        <a:latin typeface="NikoshBAN" pitchFamily="2" charset="0"/>
                        <a:cs typeface="NikoshBAN" pitchFamily="2" charset="0"/>
                      </a:endParaRPr>
                    </a:p>
                  </a:txBody>
                  <a:tcPr/>
                </a:tc>
              </a:tr>
            </a:tbl>
          </a:graphicData>
        </a:graphic>
      </p:graphicFrame>
      <p:sp>
        <p:nvSpPr>
          <p:cNvPr id="13" name="TextBox 12"/>
          <p:cNvSpPr txBox="1"/>
          <p:nvPr/>
        </p:nvSpPr>
        <p:spPr>
          <a:xfrm>
            <a:off x="7187786" y="228600"/>
            <a:ext cx="1651414" cy="461665"/>
          </a:xfrm>
          <a:prstGeom prst="rect">
            <a:avLst/>
          </a:prstGeom>
          <a:solidFill>
            <a:schemeClr val="accent2">
              <a:lumMod val="20000"/>
              <a:lumOff val="80000"/>
            </a:schemeClr>
          </a:solidFill>
        </p:spPr>
        <p:txBody>
          <a:bodyPr wrap="none" rtlCol="0">
            <a:spAutoFit/>
          </a:bodyPr>
          <a:lstStyle/>
          <a:p>
            <a:r>
              <a:rPr lang="bn-BD" sz="2400" dirty="0" smtClean="0">
                <a:latin typeface="NikoshBAN" pitchFamily="2" charset="0"/>
                <a:cs typeface="NikoshBAN" pitchFamily="2" charset="0"/>
              </a:rPr>
              <a:t>সময়ঃ </a:t>
            </a:r>
            <a:r>
              <a:rPr lang="en-US" sz="2400" dirty="0" smtClean="0">
                <a:latin typeface="NikoshBAN" pitchFamily="2" charset="0"/>
                <a:cs typeface="NikoshBAN" pitchFamily="2" charset="0"/>
              </a:rPr>
              <a:t>8</a:t>
            </a:r>
            <a:r>
              <a:rPr lang="bn-BD" sz="2400" dirty="0" smtClean="0">
                <a:latin typeface="NikoshBAN" pitchFamily="2" charset="0"/>
                <a:cs typeface="NikoshBAN" pitchFamily="2" charset="0"/>
              </a:rPr>
              <a:t>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554860" y="228600"/>
            <a:ext cx="127951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মূল্যায়ন</a:t>
            </a:r>
            <a:endParaRPr lang="en-US" sz="3600" dirty="0">
              <a:latin typeface="NikoshBAN" pitchFamily="2" charset="0"/>
              <a:cs typeface="NikoshBAN" pitchFamily="2" charset="0"/>
            </a:endParaRPr>
          </a:p>
        </p:txBody>
      </p:sp>
      <p:sp>
        <p:nvSpPr>
          <p:cNvPr id="9" name="TextBox 8"/>
          <p:cNvSpPr txBox="1"/>
          <p:nvPr/>
        </p:nvSpPr>
        <p:spPr>
          <a:xfrm>
            <a:off x="228600" y="939225"/>
            <a:ext cx="8763000" cy="584775"/>
          </a:xfrm>
          <a:prstGeom prst="rect">
            <a:avLst/>
          </a:prstGeom>
          <a:solidFill>
            <a:schemeClr val="accent2">
              <a:lumMod val="40000"/>
              <a:lumOff val="60000"/>
            </a:schemeClr>
          </a:solidFill>
        </p:spPr>
        <p:txBody>
          <a:bodyPr wrap="square" rtlCol="0">
            <a:spAutoFit/>
          </a:bodyPr>
          <a:lstStyle/>
          <a:p>
            <a:r>
              <a:rPr lang="bn-BD" sz="3200" spc="-150" dirty="0" smtClean="0">
                <a:latin typeface="NikoshBAN" pitchFamily="2" charset="0"/>
                <a:cs typeface="NikoshBAN" pitchFamily="2" charset="0"/>
              </a:rPr>
              <a:t>শরীরের এই অঙ্গের কাজের সাথে কোন শ্রেণির লিভারের মিল সাথে রয়েছে?</a:t>
            </a:r>
            <a:endParaRPr lang="en-US" sz="3200" spc="-150" dirty="0">
              <a:latin typeface="NikoshBAN" pitchFamily="2" charset="0"/>
              <a:cs typeface="NikoshBAN" pitchFamily="2" charset="0"/>
            </a:endParaRPr>
          </a:p>
        </p:txBody>
      </p:sp>
      <p:pic>
        <p:nvPicPr>
          <p:cNvPr id="11" name="Picture 10" descr="Third class lever.jpg"/>
          <p:cNvPicPr>
            <a:picLocks noChangeAspect="1"/>
          </p:cNvPicPr>
          <p:nvPr/>
        </p:nvPicPr>
        <p:blipFill>
          <a:blip r:embed="rId3" cstate="print"/>
          <a:stretch>
            <a:fillRect/>
          </a:stretch>
        </p:blipFill>
        <p:spPr>
          <a:xfrm>
            <a:off x="2362200" y="1752600"/>
            <a:ext cx="3697014" cy="3607929"/>
          </a:xfrm>
          <a:prstGeom prst="rect">
            <a:avLst/>
          </a:prstGeom>
          <a:noFill/>
          <a:ln>
            <a:noFill/>
          </a:ln>
        </p:spPr>
      </p:pic>
      <p:pic>
        <p:nvPicPr>
          <p:cNvPr id="12" name="Picture 11" descr="5_giant-patella-diagram.jpg"/>
          <p:cNvPicPr>
            <a:picLocks noChangeAspect="1"/>
          </p:cNvPicPr>
          <p:nvPr/>
        </p:nvPicPr>
        <p:blipFill>
          <a:blip r:embed="rId4" cstate="print"/>
          <a:stretch>
            <a:fillRect/>
          </a:stretch>
        </p:blipFill>
        <p:spPr>
          <a:xfrm>
            <a:off x="1828800" y="1752600"/>
            <a:ext cx="5715000" cy="3543300"/>
          </a:xfrm>
          <a:prstGeom prst="rect">
            <a:avLst/>
          </a:prstGeom>
        </p:spPr>
      </p:pic>
      <p:sp>
        <p:nvSpPr>
          <p:cNvPr id="13" name="TextBox 12"/>
          <p:cNvSpPr txBox="1"/>
          <p:nvPr/>
        </p:nvSpPr>
        <p:spPr>
          <a:xfrm>
            <a:off x="3276600" y="5562600"/>
            <a:ext cx="2698175" cy="584775"/>
          </a:xfrm>
          <a:prstGeom prst="rect">
            <a:avLst/>
          </a:prstGeom>
          <a:solidFill>
            <a:schemeClr val="accent6">
              <a:lumMod val="20000"/>
              <a:lumOff val="80000"/>
            </a:schemeClr>
          </a:solidFill>
        </p:spPr>
        <p:txBody>
          <a:bodyPr wrap="none" rtlCol="0">
            <a:spAutoFit/>
          </a:bodyPr>
          <a:lstStyle/>
          <a:p>
            <a:r>
              <a:rPr lang="bn-BD" sz="3200" dirty="0" smtClean="0">
                <a:solidFill>
                  <a:srgbClr val="FF0000"/>
                </a:solidFill>
                <a:latin typeface="NikoshBAN" pitchFamily="2" charset="0"/>
                <a:cs typeface="NikoshBAN" pitchFamily="2" charset="0"/>
              </a:rPr>
              <a:t>তৃতীয় শ্রেণির লিভার</a:t>
            </a:r>
            <a:endParaRPr lang="en-US" sz="3200" dirty="0">
              <a:solidFill>
                <a:srgbClr val="FF0000"/>
              </a:solidFill>
              <a:latin typeface="NikoshBAN" pitchFamily="2" charset="0"/>
              <a:cs typeface="NikoshBAN" pitchFamily="2" charset="0"/>
            </a:endParaRPr>
          </a:p>
        </p:txBody>
      </p:sp>
      <p:sp>
        <p:nvSpPr>
          <p:cNvPr id="14" name="TextBox 13"/>
          <p:cNvSpPr txBox="1"/>
          <p:nvPr/>
        </p:nvSpPr>
        <p:spPr>
          <a:xfrm>
            <a:off x="3307775" y="5562600"/>
            <a:ext cx="2582758" cy="584775"/>
          </a:xfrm>
          <a:prstGeom prst="rect">
            <a:avLst/>
          </a:prstGeom>
          <a:solidFill>
            <a:schemeClr val="accent6">
              <a:lumMod val="20000"/>
              <a:lumOff val="80000"/>
            </a:schemeClr>
          </a:solidFill>
        </p:spPr>
        <p:txBody>
          <a:bodyPr wrap="none" rtlCol="0">
            <a:spAutoFit/>
          </a:bodyPr>
          <a:lstStyle/>
          <a:p>
            <a:r>
              <a:rPr lang="bn-BD" sz="3200" dirty="0" smtClean="0">
                <a:solidFill>
                  <a:srgbClr val="FF0000"/>
                </a:solidFill>
                <a:latin typeface="NikoshBAN" pitchFamily="2" charset="0"/>
                <a:cs typeface="NikoshBAN" pitchFamily="2" charset="0"/>
              </a:rPr>
              <a:t>প্রথম শ্রেণির লিভার</a:t>
            </a:r>
            <a:endParaRPr lang="en-US" sz="32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54" presetClass="entr" presetSubtype="0" ac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ppt_w*0.05"/>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anim calcmode="lin" valueType="num">
                                      <p:cBhvr>
                                        <p:cTn id="16" dur="500" fill="hold"/>
                                        <p:tgtEl>
                                          <p:spTgt spid="12"/>
                                        </p:tgtEl>
                                        <p:attrNameLst>
                                          <p:attrName>ppt_x</p:attrName>
                                        </p:attrNameLst>
                                      </p:cBhvr>
                                      <p:tavLst>
                                        <p:tav tm="0">
                                          <p:val>
                                            <p:strVal val="#ppt_x-.2"/>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Effect transition="in" filter="fade">
                                      <p:cBhvr>
                                        <p:cTn id="18" dur="500"/>
                                        <p:tgtEl>
                                          <p:spTgt spid="12"/>
                                        </p:tgtEl>
                                      </p:cBhvr>
                                    </p:animEffect>
                                  </p:childTnLst>
                                </p:cTn>
                              </p:par>
                            </p:childTnLst>
                          </p:cTn>
                        </p:par>
                        <p:par>
                          <p:cTn id="19" fill="hold">
                            <p:stCondLst>
                              <p:cond delay="500"/>
                            </p:stCondLst>
                            <p:childTnLst>
                              <p:par>
                                <p:cTn id="20" presetID="1" presetClass="exit" presetSubtype="0" fill="hold" grpId="1" nodeType="after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73" name="Group 72"/>
          <p:cNvGrpSpPr/>
          <p:nvPr/>
        </p:nvGrpSpPr>
        <p:grpSpPr>
          <a:xfrm>
            <a:off x="2057400" y="381000"/>
            <a:ext cx="5439103" cy="6074220"/>
            <a:chOff x="2899593" y="1451793"/>
            <a:chExt cx="2846353" cy="4246070"/>
          </a:xfrm>
        </p:grpSpPr>
        <p:sp>
          <p:nvSpPr>
            <p:cNvPr id="18439" name="Freeform 7"/>
            <p:cNvSpPr>
              <a:spLocks/>
            </p:cNvSpPr>
            <p:nvPr/>
          </p:nvSpPr>
          <p:spPr bwMode="auto">
            <a:xfrm>
              <a:off x="3415690" y="1506531"/>
              <a:ext cx="1814159" cy="891440"/>
            </a:xfrm>
            <a:custGeom>
              <a:avLst/>
              <a:gdLst/>
              <a:ahLst/>
              <a:cxnLst>
                <a:cxn ang="0">
                  <a:pos x="0" y="228"/>
                </a:cxn>
                <a:cxn ang="0">
                  <a:pos x="464" y="228"/>
                </a:cxn>
                <a:cxn ang="0">
                  <a:pos x="464" y="228"/>
                </a:cxn>
                <a:cxn ang="0">
                  <a:pos x="462" y="220"/>
                </a:cxn>
                <a:cxn ang="0">
                  <a:pos x="458" y="212"/>
                </a:cxn>
                <a:cxn ang="0">
                  <a:pos x="452" y="208"/>
                </a:cxn>
                <a:cxn ang="0">
                  <a:pos x="446" y="204"/>
                </a:cxn>
                <a:cxn ang="0">
                  <a:pos x="436" y="200"/>
                </a:cxn>
                <a:cxn ang="0">
                  <a:pos x="430" y="198"/>
                </a:cxn>
                <a:cxn ang="0">
                  <a:pos x="304" y="170"/>
                </a:cxn>
                <a:cxn ang="0">
                  <a:pos x="304" y="170"/>
                </a:cxn>
                <a:cxn ang="0">
                  <a:pos x="304" y="116"/>
                </a:cxn>
                <a:cxn ang="0">
                  <a:pos x="304" y="116"/>
                </a:cxn>
                <a:cxn ang="0">
                  <a:pos x="264" y="96"/>
                </a:cxn>
                <a:cxn ang="0">
                  <a:pos x="270" y="88"/>
                </a:cxn>
                <a:cxn ang="0">
                  <a:pos x="270" y="88"/>
                </a:cxn>
                <a:cxn ang="0">
                  <a:pos x="276" y="80"/>
                </a:cxn>
                <a:cxn ang="0">
                  <a:pos x="280" y="72"/>
                </a:cxn>
                <a:cxn ang="0">
                  <a:pos x="284" y="62"/>
                </a:cxn>
                <a:cxn ang="0">
                  <a:pos x="284" y="52"/>
                </a:cxn>
                <a:cxn ang="0">
                  <a:pos x="284" y="52"/>
                </a:cxn>
                <a:cxn ang="0">
                  <a:pos x="284" y="42"/>
                </a:cxn>
                <a:cxn ang="0">
                  <a:pos x="280" y="32"/>
                </a:cxn>
                <a:cxn ang="0">
                  <a:pos x="276" y="22"/>
                </a:cxn>
                <a:cxn ang="0">
                  <a:pos x="270" y="14"/>
                </a:cxn>
                <a:cxn ang="0">
                  <a:pos x="262" y="8"/>
                </a:cxn>
                <a:cxn ang="0">
                  <a:pos x="252" y="4"/>
                </a:cxn>
                <a:cxn ang="0">
                  <a:pos x="242" y="0"/>
                </a:cxn>
                <a:cxn ang="0">
                  <a:pos x="232" y="0"/>
                </a:cxn>
                <a:cxn ang="0">
                  <a:pos x="232" y="0"/>
                </a:cxn>
                <a:cxn ang="0">
                  <a:pos x="222" y="0"/>
                </a:cxn>
                <a:cxn ang="0">
                  <a:pos x="212" y="4"/>
                </a:cxn>
                <a:cxn ang="0">
                  <a:pos x="202" y="8"/>
                </a:cxn>
                <a:cxn ang="0">
                  <a:pos x="194" y="14"/>
                </a:cxn>
                <a:cxn ang="0">
                  <a:pos x="188" y="22"/>
                </a:cxn>
                <a:cxn ang="0">
                  <a:pos x="184" y="32"/>
                </a:cxn>
                <a:cxn ang="0">
                  <a:pos x="180" y="42"/>
                </a:cxn>
                <a:cxn ang="0">
                  <a:pos x="180" y="52"/>
                </a:cxn>
                <a:cxn ang="0">
                  <a:pos x="180" y="52"/>
                </a:cxn>
                <a:cxn ang="0">
                  <a:pos x="180" y="62"/>
                </a:cxn>
                <a:cxn ang="0">
                  <a:pos x="184" y="72"/>
                </a:cxn>
                <a:cxn ang="0">
                  <a:pos x="188" y="80"/>
                </a:cxn>
                <a:cxn ang="0">
                  <a:pos x="194" y="88"/>
                </a:cxn>
                <a:cxn ang="0">
                  <a:pos x="200" y="96"/>
                </a:cxn>
                <a:cxn ang="0">
                  <a:pos x="192" y="100"/>
                </a:cxn>
                <a:cxn ang="0">
                  <a:pos x="192" y="100"/>
                </a:cxn>
                <a:cxn ang="0">
                  <a:pos x="160" y="116"/>
                </a:cxn>
                <a:cxn ang="0">
                  <a:pos x="160" y="116"/>
                </a:cxn>
                <a:cxn ang="0">
                  <a:pos x="160" y="170"/>
                </a:cxn>
                <a:cxn ang="0">
                  <a:pos x="154" y="172"/>
                </a:cxn>
                <a:cxn ang="0">
                  <a:pos x="154" y="172"/>
                </a:cxn>
                <a:cxn ang="0">
                  <a:pos x="34" y="198"/>
                </a:cxn>
                <a:cxn ang="0">
                  <a:pos x="34" y="198"/>
                </a:cxn>
                <a:cxn ang="0">
                  <a:pos x="28" y="200"/>
                </a:cxn>
                <a:cxn ang="0">
                  <a:pos x="18" y="204"/>
                </a:cxn>
                <a:cxn ang="0">
                  <a:pos x="12" y="208"/>
                </a:cxn>
                <a:cxn ang="0">
                  <a:pos x="6" y="212"/>
                </a:cxn>
                <a:cxn ang="0">
                  <a:pos x="2" y="220"/>
                </a:cxn>
                <a:cxn ang="0">
                  <a:pos x="0" y="228"/>
                </a:cxn>
                <a:cxn ang="0">
                  <a:pos x="0" y="228"/>
                </a:cxn>
              </a:cxnLst>
              <a:rect l="0" t="0" r="r" b="b"/>
              <a:pathLst>
                <a:path w="464" h="228">
                  <a:moveTo>
                    <a:pt x="0" y="228"/>
                  </a:moveTo>
                  <a:lnTo>
                    <a:pt x="464" y="228"/>
                  </a:lnTo>
                  <a:lnTo>
                    <a:pt x="464" y="228"/>
                  </a:lnTo>
                  <a:lnTo>
                    <a:pt x="462" y="220"/>
                  </a:lnTo>
                  <a:lnTo>
                    <a:pt x="458" y="212"/>
                  </a:lnTo>
                  <a:lnTo>
                    <a:pt x="452" y="208"/>
                  </a:lnTo>
                  <a:lnTo>
                    <a:pt x="446" y="204"/>
                  </a:lnTo>
                  <a:lnTo>
                    <a:pt x="436" y="200"/>
                  </a:lnTo>
                  <a:lnTo>
                    <a:pt x="430" y="198"/>
                  </a:lnTo>
                  <a:lnTo>
                    <a:pt x="304" y="170"/>
                  </a:lnTo>
                  <a:lnTo>
                    <a:pt x="304" y="170"/>
                  </a:lnTo>
                  <a:lnTo>
                    <a:pt x="304" y="116"/>
                  </a:lnTo>
                  <a:lnTo>
                    <a:pt x="304" y="116"/>
                  </a:lnTo>
                  <a:lnTo>
                    <a:pt x="264" y="96"/>
                  </a:lnTo>
                  <a:lnTo>
                    <a:pt x="270" y="88"/>
                  </a:lnTo>
                  <a:lnTo>
                    <a:pt x="270" y="88"/>
                  </a:lnTo>
                  <a:lnTo>
                    <a:pt x="276" y="80"/>
                  </a:lnTo>
                  <a:lnTo>
                    <a:pt x="280" y="72"/>
                  </a:lnTo>
                  <a:lnTo>
                    <a:pt x="284" y="62"/>
                  </a:lnTo>
                  <a:lnTo>
                    <a:pt x="284" y="52"/>
                  </a:lnTo>
                  <a:lnTo>
                    <a:pt x="284" y="52"/>
                  </a:lnTo>
                  <a:lnTo>
                    <a:pt x="284" y="42"/>
                  </a:lnTo>
                  <a:lnTo>
                    <a:pt x="280" y="32"/>
                  </a:lnTo>
                  <a:lnTo>
                    <a:pt x="276" y="22"/>
                  </a:lnTo>
                  <a:lnTo>
                    <a:pt x="270" y="14"/>
                  </a:lnTo>
                  <a:lnTo>
                    <a:pt x="262" y="8"/>
                  </a:lnTo>
                  <a:lnTo>
                    <a:pt x="252" y="4"/>
                  </a:lnTo>
                  <a:lnTo>
                    <a:pt x="242" y="0"/>
                  </a:lnTo>
                  <a:lnTo>
                    <a:pt x="232" y="0"/>
                  </a:lnTo>
                  <a:lnTo>
                    <a:pt x="232" y="0"/>
                  </a:lnTo>
                  <a:lnTo>
                    <a:pt x="222" y="0"/>
                  </a:lnTo>
                  <a:lnTo>
                    <a:pt x="212" y="4"/>
                  </a:lnTo>
                  <a:lnTo>
                    <a:pt x="202" y="8"/>
                  </a:lnTo>
                  <a:lnTo>
                    <a:pt x="194" y="14"/>
                  </a:lnTo>
                  <a:lnTo>
                    <a:pt x="188" y="22"/>
                  </a:lnTo>
                  <a:lnTo>
                    <a:pt x="184" y="32"/>
                  </a:lnTo>
                  <a:lnTo>
                    <a:pt x="180" y="42"/>
                  </a:lnTo>
                  <a:lnTo>
                    <a:pt x="180" y="52"/>
                  </a:lnTo>
                  <a:lnTo>
                    <a:pt x="180" y="52"/>
                  </a:lnTo>
                  <a:lnTo>
                    <a:pt x="180" y="62"/>
                  </a:lnTo>
                  <a:lnTo>
                    <a:pt x="184" y="72"/>
                  </a:lnTo>
                  <a:lnTo>
                    <a:pt x="188" y="80"/>
                  </a:lnTo>
                  <a:lnTo>
                    <a:pt x="194" y="88"/>
                  </a:lnTo>
                  <a:lnTo>
                    <a:pt x="200" y="96"/>
                  </a:lnTo>
                  <a:lnTo>
                    <a:pt x="192" y="100"/>
                  </a:lnTo>
                  <a:lnTo>
                    <a:pt x="192" y="100"/>
                  </a:lnTo>
                  <a:lnTo>
                    <a:pt x="160" y="116"/>
                  </a:lnTo>
                  <a:lnTo>
                    <a:pt x="160" y="116"/>
                  </a:lnTo>
                  <a:lnTo>
                    <a:pt x="160" y="170"/>
                  </a:lnTo>
                  <a:lnTo>
                    <a:pt x="154" y="172"/>
                  </a:lnTo>
                  <a:lnTo>
                    <a:pt x="154" y="172"/>
                  </a:lnTo>
                  <a:lnTo>
                    <a:pt x="34" y="198"/>
                  </a:lnTo>
                  <a:lnTo>
                    <a:pt x="34" y="198"/>
                  </a:lnTo>
                  <a:lnTo>
                    <a:pt x="28" y="200"/>
                  </a:lnTo>
                  <a:lnTo>
                    <a:pt x="18" y="204"/>
                  </a:lnTo>
                  <a:lnTo>
                    <a:pt x="12" y="208"/>
                  </a:lnTo>
                  <a:lnTo>
                    <a:pt x="6" y="212"/>
                  </a:lnTo>
                  <a:lnTo>
                    <a:pt x="2" y="220"/>
                  </a:lnTo>
                  <a:lnTo>
                    <a:pt x="0" y="228"/>
                  </a:lnTo>
                  <a:lnTo>
                    <a:pt x="0" y="228"/>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0" name="Freeform 8"/>
            <p:cNvSpPr>
              <a:spLocks/>
            </p:cNvSpPr>
            <p:nvPr/>
          </p:nvSpPr>
          <p:spPr bwMode="auto">
            <a:xfrm>
              <a:off x="2954331" y="1975710"/>
              <a:ext cx="2736878" cy="3667416"/>
            </a:xfrm>
            <a:custGeom>
              <a:avLst/>
              <a:gdLst/>
              <a:ahLst/>
              <a:cxnLst>
                <a:cxn ang="0">
                  <a:pos x="672" y="0"/>
                </a:cxn>
                <a:cxn ang="0">
                  <a:pos x="436" y="0"/>
                </a:cxn>
                <a:cxn ang="0">
                  <a:pos x="436" y="0"/>
                </a:cxn>
                <a:cxn ang="0">
                  <a:pos x="436" y="40"/>
                </a:cxn>
                <a:cxn ang="0">
                  <a:pos x="436" y="40"/>
                </a:cxn>
                <a:cxn ang="0">
                  <a:pos x="514" y="56"/>
                </a:cxn>
                <a:cxn ang="0">
                  <a:pos x="658" y="56"/>
                </a:cxn>
                <a:cxn ang="0">
                  <a:pos x="662" y="56"/>
                </a:cxn>
                <a:cxn ang="0">
                  <a:pos x="662" y="880"/>
                </a:cxn>
                <a:cxn ang="0">
                  <a:pos x="38" y="880"/>
                </a:cxn>
                <a:cxn ang="0">
                  <a:pos x="38" y="56"/>
                </a:cxn>
                <a:cxn ang="0">
                  <a:pos x="184" y="56"/>
                </a:cxn>
                <a:cxn ang="0">
                  <a:pos x="184" y="56"/>
                </a:cxn>
                <a:cxn ang="0">
                  <a:pos x="264" y="40"/>
                </a:cxn>
                <a:cxn ang="0">
                  <a:pos x="264" y="40"/>
                </a:cxn>
                <a:cxn ang="0">
                  <a:pos x="264" y="0"/>
                </a:cxn>
                <a:cxn ang="0">
                  <a:pos x="28" y="0"/>
                </a:cxn>
                <a:cxn ang="0">
                  <a:pos x="28" y="0"/>
                </a:cxn>
                <a:cxn ang="0">
                  <a:pos x="18" y="0"/>
                </a:cxn>
                <a:cxn ang="0">
                  <a:pos x="12" y="4"/>
                </a:cxn>
                <a:cxn ang="0">
                  <a:pos x="8" y="8"/>
                </a:cxn>
                <a:cxn ang="0">
                  <a:pos x="4" y="12"/>
                </a:cxn>
                <a:cxn ang="0">
                  <a:pos x="0" y="22"/>
                </a:cxn>
                <a:cxn ang="0">
                  <a:pos x="0" y="26"/>
                </a:cxn>
                <a:cxn ang="0">
                  <a:pos x="0" y="910"/>
                </a:cxn>
                <a:cxn ang="0">
                  <a:pos x="0" y="910"/>
                </a:cxn>
                <a:cxn ang="0">
                  <a:pos x="2" y="918"/>
                </a:cxn>
                <a:cxn ang="0">
                  <a:pos x="4" y="926"/>
                </a:cxn>
                <a:cxn ang="0">
                  <a:pos x="8" y="930"/>
                </a:cxn>
                <a:cxn ang="0">
                  <a:pos x="12" y="934"/>
                </a:cxn>
                <a:cxn ang="0">
                  <a:pos x="22" y="936"/>
                </a:cxn>
                <a:cxn ang="0">
                  <a:pos x="28" y="938"/>
                </a:cxn>
                <a:cxn ang="0">
                  <a:pos x="672" y="938"/>
                </a:cxn>
                <a:cxn ang="0">
                  <a:pos x="672" y="938"/>
                </a:cxn>
                <a:cxn ang="0">
                  <a:pos x="682" y="936"/>
                </a:cxn>
                <a:cxn ang="0">
                  <a:pos x="688" y="934"/>
                </a:cxn>
                <a:cxn ang="0">
                  <a:pos x="692" y="930"/>
                </a:cxn>
                <a:cxn ang="0">
                  <a:pos x="696" y="924"/>
                </a:cxn>
                <a:cxn ang="0">
                  <a:pos x="700" y="916"/>
                </a:cxn>
                <a:cxn ang="0">
                  <a:pos x="700" y="910"/>
                </a:cxn>
                <a:cxn ang="0">
                  <a:pos x="700" y="26"/>
                </a:cxn>
                <a:cxn ang="0">
                  <a:pos x="700" y="26"/>
                </a:cxn>
                <a:cxn ang="0">
                  <a:pos x="698" y="18"/>
                </a:cxn>
                <a:cxn ang="0">
                  <a:pos x="696" y="12"/>
                </a:cxn>
                <a:cxn ang="0">
                  <a:pos x="692" y="6"/>
                </a:cxn>
                <a:cxn ang="0">
                  <a:pos x="688" y="4"/>
                </a:cxn>
                <a:cxn ang="0">
                  <a:pos x="678" y="0"/>
                </a:cxn>
                <a:cxn ang="0">
                  <a:pos x="672" y="0"/>
                </a:cxn>
                <a:cxn ang="0">
                  <a:pos x="672" y="0"/>
                </a:cxn>
              </a:cxnLst>
              <a:rect l="0" t="0" r="r" b="b"/>
              <a:pathLst>
                <a:path w="700" h="938">
                  <a:moveTo>
                    <a:pt x="672" y="0"/>
                  </a:moveTo>
                  <a:lnTo>
                    <a:pt x="436" y="0"/>
                  </a:lnTo>
                  <a:lnTo>
                    <a:pt x="436" y="0"/>
                  </a:lnTo>
                  <a:lnTo>
                    <a:pt x="436" y="40"/>
                  </a:lnTo>
                  <a:lnTo>
                    <a:pt x="436" y="40"/>
                  </a:lnTo>
                  <a:lnTo>
                    <a:pt x="514" y="56"/>
                  </a:lnTo>
                  <a:lnTo>
                    <a:pt x="658" y="56"/>
                  </a:lnTo>
                  <a:lnTo>
                    <a:pt x="662" y="56"/>
                  </a:lnTo>
                  <a:lnTo>
                    <a:pt x="662" y="880"/>
                  </a:lnTo>
                  <a:lnTo>
                    <a:pt x="38" y="880"/>
                  </a:lnTo>
                  <a:lnTo>
                    <a:pt x="38" y="56"/>
                  </a:lnTo>
                  <a:lnTo>
                    <a:pt x="184" y="56"/>
                  </a:lnTo>
                  <a:lnTo>
                    <a:pt x="184" y="56"/>
                  </a:lnTo>
                  <a:lnTo>
                    <a:pt x="264" y="40"/>
                  </a:lnTo>
                  <a:lnTo>
                    <a:pt x="264" y="40"/>
                  </a:lnTo>
                  <a:lnTo>
                    <a:pt x="264" y="0"/>
                  </a:lnTo>
                  <a:lnTo>
                    <a:pt x="28" y="0"/>
                  </a:lnTo>
                  <a:lnTo>
                    <a:pt x="28" y="0"/>
                  </a:lnTo>
                  <a:lnTo>
                    <a:pt x="18" y="0"/>
                  </a:lnTo>
                  <a:lnTo>
                    <a:pt x="12" y="4"/>
                  </a:lnTo>
                  <a:lnTo>
                    <a:pt x="8" y="8"/>
                  </a:lnTo>
                  <a:lnTo>
                    <a:pt x="4" y="12"/>
                  </a:lnTo>
                  <a:lnTo>
                    <a:pt x="0" y="22"/>
                  </a:lnTo>
                  <a:lnTo>
                    <a:pt x="0" y="26"/>
                  </a:lnTo>
                  <a:lnTo>
                    <a:pt x="0" y="910"/>
                  </a:lnTo>
                  <a:lnTo>
                    <a:pt x="0" y="910"/>
                  </a:lnTo>
                  <a:lnTo>
                    <a:pt x="2" y="918"/>
                  </a:lnTo>
                  <a:lnTo>
                    <a:pt x="4" y="926"/>
                  </a:lnTo>
                  <a:lnTo>
                    <a:pt x="8" y="930"/>
                  </a:lnTo>
                  <a:lnTo>
                    <a:pt x="12" y="934"/>
                  </a:lnTo>
                  <a:lnTo>
                    <a:pt x="22" y="936"/>
                  </a:lnTo>
                  <a:lnTo>
                    <a:pt x="28" y="938"/>
                  </a:lnTo>
                  <a:lnTo>
                    <a:pt x="672" y="938"/>
                  </a:lnTo>
                  <a:lnTo>
                    <a:pt x="672" y="938"/>
                  </a:lnTo>
                  <a:lnTo>
                    <a:pt x="682" y="936"/>
                  </a:lnTo>
                  <a:lnTo>
                    <a:pt x="688" y="934"/>
                  </a:lnTo>
                  <a:lnTo>
                    <a:pt x="692" y="930"/>
                  </a:lnTo>
                  <a:lnTo>
                    <a:pt x="696" y="924"/>
                  </a:lnTo>
                  <a:lnTo>
                    <a:pt x="700" y="916"/>
                  </a:lnTo>
                  <a:lnTo>
                    <a:pt x="700" y="910"/>
                  </a:lnTo>
                  <a:lnTo>
                    <a:pt x="700" y="26"/>
                  </a:lnTo>
                  <a:lnTo>
                    <a:pt x="700" y="26"/>
                  </a:lnTo>
                  <a:lnTo>
                    <a:pt x="698" y="18"/>
                  </a:lnTo>
                  <a:lnTo>
                    <a:pt x="696" y="12"/>
                  </a:lnTo>
                  <a:lnTo>
                    <a:pt x="692" y="6"/>
                  </a:lnTo>
                  <a:lnTo>
                    <a:pt x="688" y="4"/>
                  </a:lnTo>
                  <a:lnTo>
                    <a:pt x="678" y="0"/>
                  </a:lnTo>
                  <a:lnTo>
                    <a:pt x="672" y="0"/>
                  </a:lnTo>
                  <a:lnTo>
                    <a:pt x="672" y="0"/>
                  </a:lnTo>
                  <a:close/>
                </a:path>
              </a:pathLst>
            </a:custGeom>
            <a:solidFill>
              <a:srgbClr val="7D5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1" name="Freeform 9"/>
            <p:cNvSpPr>
              <a:spLocks/>
            </p:cNvSpPr>
            <p:nvPr/>
          </p:nvSpPr>
          <p:spPr bwMode="auto">
            <a:xfrm>
              <a:off x="2954331" y="1975710"/>
              <a:ext cx="140754" cy="3667416"/>
            </a:xfrm>
            <a:custGeom>
              <a:avLst/>
              <a:gdLst/>
              <a:ahLst/>
              <a:cxnLst>
                <a:cxn ang="0">
                  <a:pos x="8" y="910"/>
                </a:cxn>
                <a:cxn ang="0">
                  <a:pos x="8" y="26"/>
                </a:cxn>
                <a:cxn ang="0">
                  <a:pos x="8" y="26"/>
                </a:cxn>
                <a:cxn ang="0">
                  <a:pos x="8" y="22"/>
                </a:cxn>
                <a:cxn ang="0">
                  <a:pos x="12" y="12"/>
                </a:cxn>
                <a:cxn ang="0">
                  <a:pos x="16" y="8"/>
                </a:cxn>
                <a:cxn ang="0">
                  <a:pos x="20" y="4"/>
                </a:cxn>
                <a:cxn ang="0">
                  <a:pos x="26" y="0"/>
                </a:cxn>
                <a:cxn ang="0">
                  <a:pos x="36" y="0"/>
                </a:cxn>
                <a:cxn ang="0">
                  <a:pos x="28" y="0"/>
                </a:cxn>
                <a:cxn ang="0">
                  <a:pos x="28" y="0"/>
                </a:cxn>
                <a:cxn ang="0">
                  <a:pos x="18" y="0"/>
                </a:cxn>
                <a:cxn ang="0">
                  <a:pos x="12" y="4"/>
                </a:cxn>
                <a:cxn ang="0">
                  <a:pos x="8" y="8"/>
                </a:cxn>
                <a:cxn ang="0">
                  <a:pos x="4" y="12"/>
                </a:cxn>
                <a:cxn ang="0">
                  <a:pos x="0" y="22"/>
                </a:cxn>
                <a:cxn ang="0">
                  <a:pos x="0" y="26"/>
                </a:cxn>
                <a:cxn ang="0">
                  <a:pos x="0" y="910"/>
                </a:cxn>
                <a:cxn ang="0">
                  <a:pos x="0" y="910"/>
                </a:cxn>
                <a:cxn ang="0">
                  <a:pos x="2" y="918"/>
                </a:cxn>
                <a:cxn ang="0">
                  <a:pos x="4" y="926"/>
                </a:cxn>
                <a:cxn ang="0">
                  <a:pos x="8" y="930"/>
                </a:cxn>
                <a:cxn ang="0">
                  <a:pos x="12" y="934"/>
                </a:cxn>
                <a:cxn ang="0">
                  <a:pos x="22" y="936"/>
                </a:cxn>
                <a:cxn ang="0">
                  <a:pos x="28" y="938"/>
                </a:cxn>
                <a:cxn ang="0">
                  <a:pos x="36" y="938"/>
                </a:cxn>
                <a:cxn ang="0">
                  <a:pos x="36" y="938"/>
                </a:cxn>
                <a:cxn ang="0">
                  <a:pos x="30" y="936"/>
                </a:cxn>
                <a:cxn ang="0">
                  <a:pos x="20" y="934"/>
                </a:cxn>
                <a:cxn ang="0">
                  <a:pos x="16" y="930"/>
                </a:cxn>
                <a:cxn ang="0">
                  <a:pos x="12" y="926"/>
                </a:cxn>
                <a:cxn ang="0">
                  <a:pos x="10" y="918"/>
                </a:cxn>
                <a:cxn ang="0">
                  <a:pos x="8" y="910"/>
                </a:cxn>
                <a:cxn ang="0">
                  <a:pos x="8" y="910"/>
                </a:cxn>
              </a:cxnLst>
              <a:rect l="0" t="0" r="r" b="b"/>
              <a:pathLst>
                <a:path w="36" h="938">
                  <a:moveTo>
                    <a:pt x="8" y="910"/>
                  </a:moveTo>
                  <a:lnTo>
                    <a:pt x="8" y="26"/>
                  </a:lnTo>
                  <a:lnTo>
                    <a:pt x="8" y="26"/>
                  </a:lnTo>
                  <a:lnTo>
                    <a:pt x="8" y="22"/>
                  </a:lnTo>
                  <a:lnTo>
                    <a:pt x="12" y="12"/>
                  </a:lnTo>
                  <a:lnTo>
                    <a:pt x="16" y="8"/>
                  </a:lnTo>
                  <a:lnTo>
                    <a:pt x="20" y="4"/>
                  </a:lnTo>
                  <a:lnTo>
                    <a:pt x="26" y="0"/>
                  </a:lnTo>
                  <a:lnTo>
                    <a:pt x="36" y="0"/>
                  </a:lnTo>
                  <a:lnTo>
                    <a:pt x="28" y="0"/>
                  </a:lnTo>
                  <a:lnTo>
                    <a:pt x="28" y="0"/>
                  </a:lnTo>
                  <a:lnTo>
                    <a:pt x="18" y="0"/>
                  </a:lnTo>
                  <a:lnTo>
                    <a:pt x="12" y="4"/>
                  </a:lnTo>
                  <a:lnTo>
                    <a:pt x="8" y="8"/>
                  </a:lnTo>
                  <a:lnTo>
                    <a:pt x="4" y="12"/>
                  </a:lnTo>
                  <a:lnTo>
                    <a:pt x="0" y="22"/>
                  </a:lnTo>
                  <a:lnTo>
                    <a:pt x="0" y="26"/>
                  </a:lnTo>
                  <a:lnTo>
                    <a:pt x="0" y="910"/>
                  </a:lnTo>
                  <a:lnTo>
                    <a:pt x="0" y="910"/>
                  </a:lnTo>
                  <a:lnTo>
                    <a:pt x="2" y="918"/>
                  </a:lnTo>
                  <a:lnTo>
                    <a:pt x="4" y="926"/>
                  </a:lnTo>
                  <a:lnTo>
                    <a:pt x="8" y="930"/>
                  </a:lnTo>
                  <a:lnTo>
                    <a:pt x="12" y="934"/>
                  </a:lnTo>
                  <a:lnTo>
                    <a:pt x="22" y="936"/>
                  </a:lnTo>
                  <a:lnTo>
                    <a:pt x="28" y="938"/>
                  </a:lnTo>
                  <a:lnTo>
                    <a:pt x="36" y="938"/>
                  </a:lnTo>
                  <a:lnTo>
                    <a:pt x="36" y="938"/>
                  </a:lnTo>
                  <a:lnTo>
                    <a:pt x="30" y="936"/>
                  </a:lnTo>
                  <a:lnTo>
                    <a:pt x="20" y="934"/>
                  </a:lnTo>
                  <a:lnTo>
                    <a:pt x="16" y="930"/>
                  </a:lnTo>
                  <a:lnTo>
                    <a:pt x="12" y="926"/>
                  </a:lnTo>
                  <a:lnTo>
                    <a:pt x="10" y="918"/>
                  </a:lnTo>
                  <a:lnTo>
                    <a:pt x="8" y="910"/>
                  </a:lnTo>
                  <a:lnTo>
                    <a:pt x="8" y="910"/>
                  </a:lnTo>
                  <a:close/>
                </a:path>
              </a:pathLst>
            </a:custGeom>
            <a:solidFill>
              <a:srgbClr val="594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2" name="Freeform 10"/>
            <p:cNvSpPr>
              <a:spLocks/>
            </p:cNvSpPr>
            <p:nvPr/>
          </p:nvSpPr>
          <p:spPr bwMode="auto">
            <a:xfrm>
              <a:off x="5550455" y="1975710"/>
              <a:ext cx="140754" cy="3667416"/>
            </a:xfrm>
            <a:custGeom>
              <a:avLst/>
              <a:gdLst/>
              <a:ahLst/>
              <a:cxnLst>
                <a:cxn ang="0">
                  <a:pos x="28" y="910"/>
                </a:cxn>
                <a:cxn ang="0">
                  <a:pos x="28" y="26"/>
                </a:cxn>
                <a:cxn ang="0">
                  <a:pos x="28" y="26"/>
                </a:cxn>
                <a:cxn ang="0">
                  <a:pos x="28" y="22"/>
                </a:cxn>
                <a:cxn ang="0">
                  <a:pos x="24" y="12"/>
                </a:cxn>
                <a:cxn ang="0">
                  <a:pos x="20" y="8"/>
                </a:cxn>
                <a:cxn ang="0">
                  <a:pos x="16" y="4"/>
                </a:cxn>
                <a:cxn ang="0">
                  <a:pos x="10" y="0"/>
                </a:cxn>
                <a:cxn ang="0">
                  <a:pos x="0" y="0"/>
                </a:cxn>
                <a:cxn ang="0">
                  <a:pos x="8" y="0"/>
                </a:cxn>
                <a:cxn ang="0">
                  <a:pos x="8" y="0"/>
                </a:cxn>
                <a:cxn ang="0">
                  <a:pos x="18" y="0"/>
                </a:cxn>
                <a:cxn ang="0">
                  <a:pos x="24" y="4"/>
                </a:cxn>
                <a:cxn ang="0">
                  <a:pos x="28" y="8"/>
                </a:cxn>
                <a:cxn ang="0">
                  <a:pos x="32" y="12"/>
                </a:cxn>
                <a:cxn ang="0">
                  <a:pos x="36" y="22"/>
                </a:cxn>
                <a:cxn ang="0">
                  <a:pos x="36" y="26"/>
                </a:cxn>
                <a:cxn ang="0">
                  <a:pos x="36" y="910"/>
                </a:cxn>
                <a:cxn ang="0">
                  <a:pos x="36" y="910"/>
                </a:cxn>
                <a:cxn ang="0">
                  <a:pos x="34" y="918"/>
                </a:cxn>
                <a:cxn ang="0">
                  <a:pos x="32" y="926"/>
                </a:cxn>
                <a:cxn ang="0">
                  <a:pos x="28" y="930"/>
                </a:cxn>
                <a:cxn ang="0">
                  <a:pos x="24" y="934"/>
                </a:cxn>
                <a:cxn ang="0">
                  <a:pos x="14" y="936"/>
                </a:cxn>
                <a:cxn ang="0">
                  <a:pos x="8" y="938"/>
                </a:cxn>
                <a:cxn ang="0">
                  <a:pos x="0" y="938"/>
                </a:cxn>
                <a:cxn ang="0">
                  <a:pos x="0" y="938"/>
                </a:cxn>
                <a:cxn ang="0">
                  <a:pos x="6" y="936"/>
                </a:cxn>
                <a:cxn ang="0">
                  <a:pos x="16" y="934"/>
                </a:cxn>
                <a:cxn ang="0">
                  <a:pos x="20" y="930"/>
                </a:cxn>
                <a:cxn ang="0">
                  <a:pos x="24" y="926"/>
                </a:cxn>
                <a:cxn ang="0">
                  <a:pos x="26" y="918"/>
                </a:cxn>
                <a:cxn ang="0">
                  <a:pos x="28" y="910"/>
                </a:cxn>
                <a:cxn ang="0">
                  <a:pos x="28" y="910"/>
                </a:cxn>
              </a:cxnLst>
              <a:rect l="0" t="0" r="r" b="b"/>
              <a:pathLst>
                <a:path w="36" h="938">
                  <a:moveTo>
                    <a:pt x="28" y="910"/>
                  </a:moveTo>
                  <a:lnTo>
                    <a:pt x="28" y="26"/>
                  </a:lnTo>
                  <a:lnTo>
                    <a:pt x="28" y="26"/>
                  </a:lnTo>
                  <a:lnTo>
                    <a:pt x="28" y="22"/>
                  </a:lnTo>
                  <a:lnTo>
                    <a:pt x="24" y="12"/>
                  </a:lnTo>
                  <a:lnTo>
                    <a:pt x="20" y="8"/>
                  </a:lnTo>
                  <a:lnTo>
                    <a:pt x="16" y="4"/>
                  </a:lnTo>
                  <a:lnTo>
                    <a:pt x="10" y="0"/>
                  </a:lnTo>
                  <a:lnTo>
                    <a:pt x="0" y="0"/>
                  </a:lnTo>
                  <a:lnTo>
                    <a:pt x="8" y="0"/>
                  </a:lnTo>
                  <a:lnTo>
                    <a:pt x="8" y="0"/>
                  </a:lnTo>
                  <a:lnTo>
                    <a:pt x="18" y="0"/>
                  </a:lnTo>
                  <a:lnTo>
                    <a:pt x="24" y="4"/>
                  </a:lnTo>
                  <a:lnTo>
                    <a:pt x="28" y="8"/>
                  </a:lnTo>
                  <a:lnTo>
                    <a:pt x="32" y="12"/>
                  </a:lnTo>
                  <a:lnTo>
                    <a:pt x="36" y="22"/>
                  </a:lnTo>
                  <a:lnTo>
                    <a:pt x="36" y="26"/>
                  </a:lnTo>
                  <a:lnTo>
                    <a:pt x="36" y="910"/>
                  </a:lnTo>
                  <a:lnTo>
                    <a:pt x="36" y="910"/>
                  </a:lnTo>
                  <a:lnTo>
                    <a:pt x="34" y="918"/>
                  </a:lnTo>
                  <a:lnTo>
                    <a:pt x="32" y="926"/>
                  </a:lnTo>
                  <a:lnTo>
                    <a:pt x="28" y="930"/>
                  </a:lnTo>
                  <a:lnTo>
                    <a:pt x="24" y="934"/>
                  </a:lnTo>
                  <a:lnTo>
                    <a:pt x="14" y="936"/>
                  </a:lnTo>
                  <a:lnTo>
                    <a:pt x="8" y="938"/>
                  </a:lnTo>
                  <a:lnTo>
                    <a:pt x="0" y="938"/>
                  </a:lnTo>
                  <a:lnTo>
                    <a:pt x="0" y="938"/>
                  </a:lnTo>
                  <a:lnTo>
                    <a:pt x="6" y="936"/>
                  </a:lnTo>
                  <a:lnTo>
                    <a:pt x="16" y="934"/>
                  </a:lnTo>
                  <a:lnTo>
                    <a:pt x="20" y="930"/>
                  </a:lnTo>
                  <a:lnTo>
                    <a:pt x="24" y="926"/>
                  </a:lnTo>
                  <a:lnTo>
                    <a:pt x="26" y="918"/>
                  </a:lnTo>
                  <a:lnTo>
                    <a:pt x="28" y="910"/>
                  </a:lnTo>
                  <a:lnTo>
                    <a:pt x="28" y="910"/>
                  </a:lnTo>
                  <a:close/>
                </a:path>
              </a:pathLst>
            </a:custGeom>
            <a:solidFill>
              <a:srgbClr val="594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3" name="Freeform 11"/>
            <p:cNvSpPr>
              <a:spLocks/>
            </p:cNvSpPr>
            <p:nvPr/>
          </p:nvSpPr>
          <p:spPr bwMode="auto">
            <a:xfrm>
              <a:off x="3415690" y="2444889"/>
              <a:ext cx="1814159" cy="93836"/>
            </a:xfrm>
            <a:custGeom>
              <a:avLst/>
              <a:gdLst/>
              <a:ahLst/>
              <a:cxnLst>
                <a:cxn ang="0">
                  <a:pos x="464" y="0"/>
                </a:cxn>
                <a:cxn ang="0">
                  <a:pos x="0" y="0"/>
                </a:cxn>
                <a:cxn ang="0">
                  <a:pos x="0" y="0"/>
                </a:cxn>
                <a:cxn ang="0">
                  <a:pos x="0" y="24"/>
                </a:cxn>
                <a:cxn ang="0">
                  <a:pos x="0" y="24"/>
                </a:cxn>
                <a:cxn ang="0">
                  <a:pos x="464" y="24"/>
                </a:cxn>
                <a:cxn ang="0">
                  <a:pos x="464" y="24"/>
                </a:cxn>
                <a:cxn ang="0">
                  <a:pos x="464" y="0"/>
                </a:cxn>
                <a:cxn ang="0">
                  <a:pos x="464" y="0"/>
                </a:cxn>
              </a:cxnLst>
              <a:rect l="0" t="0" r="r" b="b"/>
              <a:pathLst>
                <a:path w="464" h="24">
                  <a:moveTo>
                    <a:pt x="464" y="0"/>
                  </a:moveTo>
                  <a:lnTo>
                    <a:pt x="0" y="0"/>
                  </a:lnTo>
                  <a:lnTo>
                    <a:pt x="0" y="0"/>
                  </a:lnTo>
                  <a:lnTo>
                    <a:pt x="0" y="24"/>
                  </a:lnTo>
                  <a:lnTo>
                    <a:pt x="0" y="24"/>
                  </a:lnTo>
                  <a:lnTo>
                    <a:pt x="464" y="24"/>
                  </a:lnTo>
                  <a:lnTo>
                    <a:pt x="464" y="24"/>
                  </a:lnTo>
                  <a:lnTo>
                    <a:pt x="464" y="0"/>
                  </a:lnTo>
                  <a:lnTo>
                    <a:pt x="464"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4" name="Freeform 12"/>
            <p:cNvSpPr>
              <a:spLocks/>
            </p:cNvSpPr>
            <p:nvPr/>
          </p:nvSpPr>
          <p:spPr bwMode="auto">
            <a:xfrm>
              <a:off x="4096000" y="1928792"/>
              <a:ext cx="265868" cy="445720"/>
            </a:xfrm>
            <a:custGeom>
              <a:avLst/>
              <a:gdLst/>
              <a:ahLst/>
              <a:cxnLst>
                <a:cxn ang="0">
                  <a:pos x="0" y="6"/>
                </a:cxn>
                <a:cxn ang="0">
                  <a:pos x="54" y="114"/>
                </a:cxn>
                <a:cxn ang="0">
                  <a:pos x="54" y="114"/>
                </a:cxn>
                <a:cxn ang="0">
                  <a:pos x="68" y="114"/>
                </a:cxn>
                <a:cxn ang="0">
                  <a:pos x="10" y="0"/>
                </a:cxn>
                <a:cxn ang="0">
                  <a:pos x="10" y="0"/>
                </a:cxn>
                <a:cxn ang="0">
                  <a:pos x="0" y="6"/>
                </a:cxn>
                <a:cxn ang="0">
                  <a:pos x="0" y="6"/>
                </a:cxn>
              </a:cxnLst>
              <a:rect l="0" t="0" r="r" b="b"/>
              <a:pathLst>
                <a:path w="68" h="114">
                  <a:moveTo>
                    <a:pt x="0" y="6"/>
                  </a:moveTo>
                  <a:lnTo>
                    <a:pt x="54" y="114"/>
                  </a:lnTo>
                  <a:lnTo>
                    <a:pt x="54" y="114"/>
                  </a:lnTo>
                  <a:lnTo>
                    <a:pt x="68" y="114"/>
                  </a:lnTo>
                  <a:lnTo>
                    <a:pt x="10" y="0"/>
                  </a:lnTo>
                  <a:lnTo>
                    <a:pt x="10" y="0"/>
                  </a:lnTo>
                  <a:lnTo>
                    <a:pt x="0" y="6"/>
                  </a:lnTo>
                  <a:lnTo>
                    <a:pt x="0" y="6"/>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5" name="Freeform 13"/>
            <p:cNvSpPr>
              <a:spLocks/>
            </p:cNvSpPr>
            <p:nvPr/>
          </p:nvSpPr>
          <p:spPr bwMode="auto">
            <a:xfrm>
              <a:off x="4135098" y="1522170"/>
              <a:ext cx="656851" cy="852342"/>
            </a:xfrm>
            <a:custGeom>
              <a:avLst/>
              <a:gdLst/>
              <a:ahLst/>
              <a:cxnLst>
                <a:cxn ang="0">
                  <a:pos x="116" y="170"/>
                </a:cxn>
                <a:cxn ang="0">
                  <a:pos x="116" y="170"/>
                </a:cxn>
                <a:cxn ang="0">
                  <a:pos x="116" y="116"/>
                </a:cxn>
                <a:cxn ang="0">
                  <a:pos x="116" y="116"/>
                </a:cxn>
                <a:cxn ang="0">
                  <a:pos x="70" y="92"/>
                </a:cxn>
                <a:cxn ang="0">
                  <a:pos x="82" y="80"/>
                </a:cxn>
                <a:cxn ang="0">
                  <a:pos x="82" y="80"/>
                </a:cxn>
                <a:cxn ang="0">
                  <a:pos x="88" y="74"/>
                </a:cxn>
                <a:cxn ang="0">
                  <a:pos x="92" y="66"/>
                </a:cxn>
                <a:cxn ang="0">
                  <a:pos x="94" y="58"/>
                </a:cxn>
                <a:cxn ang="0">
                  <a:pos x="96" y="48"/>
                </a:cxn>
                <a:cxn ang="0">
                  <a:pos x="96" y="48"/>
                </a:cxn>
                <a:cxn ang="0">
                  <a:pos x="94" y="38"/>
                </a:cxn>
                <a:cxn ang="0">
                  <a:pos x="92" y="30"/>
                </a:cxn>
                <a:cxn ang="0">
                  <a:pos x="88" y="22"/>
                </a:cxn>
                <a:cxn ang="0">
                  <a:pos x="82" y="14"/>
                </a:cxn>
                <a:cxn ang="0">
                  <a:pos x="74" y="8"/>
                </a:cxn>
                <a:cxn ang="0">
                  <a:pos x="66" y="4"/>
                </a:cxn>
                <a:cxn ang="0">
                  <a:pos x="58" y="2"/>
                </a:cxn>
                <a:cxn ang="0">
                  <a:pos x="48" y="0"/>
                </a:cxn>
                <a:cxn ang="0">
                  <a:pos x="48" y="0"/>
                </a:cxn>
                <a:cxn ang="0">
                  <a:pos x="38" y="2"/>
                </a:cxn>
                <a:cxn ang="0">
                  <a:pos x="30" y="4"/>
                </a:cxn>
                <a:cxn ang="0">
                  <a:pos x="22" y="8"/>
                </a:cxn>
                <a:cxn ang="0">
                  <a:pos x="14" y="14"/>
                </a:cxn>
                <a:cxn ang="0">
                  <a:pos x="8" y="22"/>
                </a:cxn>
                <a:cxn ang="0">
                  <a:pos x="4" y="30"/>
                </a:cxn>
                <a:cxn ang="0">
                  <a:pos x="2" y="38"/>
                </a:cxn>
                <a:cxn ang="0">
                  <a:pos x="0" y="48"/>
                </a:cxn>
                <a:cxn ang="0">
                  <a:pos x="0" y="48"/>
                </a:cxn>
                <a:cxn ang="0">
                  <a:pos x="2" y="58"/>
                </a:cxn>
                <a:cxn ang="0">
                  <a:pos x="4" y="66"/>
                </a:cxn>
                <a:cxn ang="0">
                  <a:pos x="8" y="74"/>
                </a:cxn>
                <a:cxn ang="0">
                  <a:pos x="14" y="80"/>
                </a:cxn>
                <a:cxn ang="0">
                  <a:pos x="24" y="92"/>
                </a:cxn>
                <a:cxn ang="0">
                  <a:pos x="14" y="98"/>
                </a:cxn>
                <a:cxn ang="0">
                  <a:pos x="74" y="218"/>
                </a:cxn>
                <a:cxn ang="0">
                  <a:pos x="74" y="218"/>
                </a:cxn>
                <a:cxn ang="0">
                  <a:pos x="168" y="218"/>
                </a:cxn>
                <a:cxn ang="0">
                  <a:pos x="148" y="178"/>
                </a:cxn>
                <a:cxn ang="0">
                  <a:pos x="116" y="170"/>
                </a:cxn>
              </a:cxnLst>
              <a:rect l="0" t="0" r="r" b="b"/>
              <a:pathLst>
                <a:path w="168" h="218">
                  <a:moveTo>
                    <a:pt x="116" y="170"/>
                  </a:moveTo>
                  <a:lnTo>
                    <a:pt x="116" y="170"/>
                  </a:lnTo>
                  <a:lnTo>
                    <a:pt x="116" y="116"/>
                  </a:lnTo>
                  <a:lnTo>
                    <a:pt x="116" y="116"/>
                  </a:lnTo>
                  <a:lnTo>
                    <a:pt x="70" y="92"/>
                  </a:lnTo>
                  <a:lnTo>
                    <a:pt x="82" y="80"/>
                  </a:lnTo>
                  <a:lnTo>
                    <a:pt x="82" y="80"/>
                  </a:lnTo>
                  <a:lnTo>
                    <a:pt x="88" y="74"/>
                  </a:lnTo>
                  <a:lnTo>
                    <a:pt x="92" y="66"/>
                  </a:lnTo>
                  <a:lnTo>
                    <a:pt x="94" y="58"/>
                  </a:lnTo>
                  <a:lnTo>
                    <a:pt x="96" y="48"/>
                  </a:lnTo>
                  <a:lnTo>
                    <a:pt x="96" y="48"/>
                  </a:lnTo>
                  <a:lnTo>
                    <a:pt x="94" y="38"/>
                  </a:lnTo>
                  <a:lnTo>
                    <a:pt x="92" y="30"/>
                  </a:lnTo>
                  <a:lnTo>
                    <a:pt x="88" y="22"/>
                  </a:lnTo>
                  <a:lnTo>
                    <a:pt x="82" y="14"/>
                  </a:lnTo>
                  <a:lnTo>
                    <a:pt x="74" y="8"/>
                  </a:lnTo>
                  <a:lnTo>
                    <a:pt x="66" y="4"/>
                  </a:lnTo>
                  <a:lnTo>
                    <a:pt x="58" y="2"/>
                  </a:lnTo>
                  <a:lnTo>
                    <a:pt x="48" y="0"/>
                  </a:lnTo>
                  <a:lnTo>
                    <a:pt x="48" y="0"/>
                  </a:lnTo>
                  <a:lnTo>
                    <a:pt x="38" y="2"/>
                  </a:lnTo>
                  <a:lnTo>
                    <a:pt x="30" y="4"/>
                  </a:lnTo>
                  <a:lnTo>
                    <a:pt x="22" y="8"/>
                  </a:lnTo>
                  <a:lnTo>
                    <a:pt x="14" y="14"/>
                  </a:lnTo>
                  <a:lnTo>
                    <a:pt x="8" y="22"/>
                  </a:lnTo>
                  <a:lnTo>
                    <a:pt x="4" y="30"/>
                  </a:lnTo>
                  <a:lnTo>
                    <a:pt x="2" y="38"/>
                  </a:lnTo>
                  <a:lnTo>
                    <a:pt x="0" y="48"/>
                  </a:lnTo>
                  <a:lnTo>
                    <a:pt x="0" y="48"/>
                  </a:lnTo>
                  <a:lnTo>
                    <a:pt x="2" y="58"/>
                  </a:lnTo>
                  <a:lnTo>
                    <a:pt x="4" y="66"/>
                  </a:lnTo>
                  <a:lnTo>
                    <a:pt x="8" y="74"/>
                  </a:lnTo>
                  <a:lnTo>
                    <a:pt x="14" y="80"/>
                  </a:lnTo>
                  <a:lnTo>
                    <a:pt x="24" y="92"/>
                  </a:lnTo>
                  <a:lnTo>
                    <a:pt x="14" y="98"/>
                  </a:lnTo>
                  <a:lnTo>
                    <a:pt x="74" y="218"/>
                  </a:lnTo>
                  <a:lnTo>
                    <a:pt x="74" y="218"/>
                  </a:lnTo>
                  <a:lnTo>
                    <a:pt x="168" y="218"/>
                  </a:lnTo>
                  <a:lnTo>
                    <a:pt x="148" y="178"/>
                  </a:lnTo>
                  <a:lnTo>
                    <a:pt x="116" y="170"/>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6" name="Freeform 14"/>
            <p:cNvSpPr>
              <a:spLocks/>
            </p:cNvSpPr>
            <p:nvPr/>
          </p:nvSpPr>
          <p:spPr bwMode="auto">
            <a:xfrm>
              <a:off x="4877965" y="2257217"/>
              <a:ext cx="101655" cy="117295"/>
            </a:xfrm>
            <a:custGeom>
              <a:avLst/>
              <a:gdLst/>
              <a:ahLst/>
              <a:cxnLst>
                <a:cxn ang="0">
                  <a:pos x="0" y="0"/>
                </a:cxn>
                <a:cxn ang="0">
                  <a:pos x="16" y="30"/>
                </a:cxn>
                <a:cxn ang="0">
                  <a:pos x="16" y="30"/>
                </a:cxn>
                <a:cxn ang="0">
                  <a:pos x="26" y="30"/>
                </a:cxn>
                <a:cxn ang="0">
                  <a:pos x="12" y="2"/>
                </a:cxn>
                <a:cxn ang="0">
                  <a:pos x="0" y="0"/>
                </a:cxn>
              </a:cxnLst>
              <a:rect l="0" t="0" r="r" b="b"/>
              <a:pathLst>
                <a:path w="26" h="30">
                  <a:moveTo>
                    <a:pt x="0" y="0"/>
                  </a:moveTo>
                  <a:lnTo>
                    <a:pt x="16" y="30"/>
                  </a:lnTo>
                  <a:lnTo>
                    <a:pt x="16" y="30"/>
                  </a:lnTo>
                  <a:lnTo>
                    <a:pt x="26" y="30"/>
                  </a:lnTo>
                  <a:lnTo>
                    <a:pt x="12" y="2"/>
                  </a:lnTo>
                  <a:lnTo>
                    <a:pt x="0" y="0"/>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7" name="Freeform 15"/>
            <p:cNvSpPr>
              <a:spLocks/>
            </p:cNvSpPr>
            <p:nvPr/>
          </p:nvSpPr>
          <p:spPr bwMode="auto">
            <a:xfrm>
              <a:off x="4979620" y="2272856"/>
              <a:ext cx="218950" cy="101655"/>
            </a:xfrm>
            <a:custGeom>
              <a:avLst/>
              <a:gdLst/>
              <a:ahLst/>
              <a:cxnLst>
                <a:cxn ang="0">
                  <a:pos x="56" y="26"/>
                </a:cxn>
                <a:cxn ang="0">
                  <a:pos x="56" y="26"/>
                </a:cxn>
                <a:cxn ang="0">
                  <a:pos x="54" y="20"/>
                </a:cxn>
                <a:cxn ang="0">
                  <a:pos x="50" y="16"/>
                </a:cxn>
                <a:cxn ang="0">
                  <a:pos x="40" y="10"/>
                </a:cxn>
                <a:cxn ang="0">
                  <a:pos x="28" y="8"/>
                </a:cxn>
                <a:cxn ang="0">
                  <a:pos x="0" y="0"/>
                </a:cxn>
                <a:cxn ang="0">
                  <a:pos x="12" y="26"/>
                </a:cxn>
                <a:cxn ang="0">
                  <a:pos x="12" y="26"/>
                </a:cxn>
                <a:cxn ang="0">
                  <a:pos x="56" y="26"/>
                </a:cxn>
                <a:cxn ang="0">
                  <a:pos x="56" y="26"/>
                </a:cxn>
              </a:cxnLst>
              <a:rect l="0" t="0" r="r" b="b"/>
              <a:pathLst>
                <a:path w="56" h="26">
                  <a:moveTo>
                    <a:pt x="56" y="26"/>
                  </a:moveTo>
                  <a:lnTo>
                    <a:pt x="56" y="26"/>
                  </a:lnTo>
                  <a:lnTo>
                    <a:pt x="54" y="20"/>
                  </a:lnTo>
                  <a:lnTo>
                    <a:pt x="50" y="16"/>
                  </a:lnTo>
                  <a:lnTo>
                    <a:pt x="40" y="10"/>
                  </a:lnTo>
                  <a:lnTo>
                    <a:pt x="28" y="8"/>
                  </a:lnTo>
                  <a:lnTo>
                    <a:pt x="0" y="0"/>
                  </a:lnTo>
                  <a:lnTo>
                    <a:pt x="12" y="26"/>
                  </a:lnTo>
                  <a:lnTo>
                    <a:pt x="12" y="26"/>
                  </a:lnTo>
                  <a:lnTo>
                    <a:pt x="56" y="26"/>
                  </a:lnTo>
                  <a:lnTo>
                    <a:pt x="56" y="26"/>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8" name="Freeform 16"/>
            <p:cNvSpPr>
              <a:spLocks/>
            </p:cNvSpPr>
            <p:nvPr/>
          </p:nvSpPr>
          <p:spPr bwMode="auto">
            <a:xfrm>
              <a:off x="3439149" y="2210299"/>
              <a:ext cx="586474" cy="164213"/>
            </a:xfrm>
            <a:custGeom>
              <a:avLst/>
              <a:gdLst/>
              <a:ahLst/>
              <a:cxnLst>
                <a:cxn ang="0">
                  <a:pos x="28" y="24"/>
                </a:cxn>
                <a:cxn ang="0">
                  <a:pos x="28" y="24"/>
                </a:cxn>
                <a:cxn ang="0">
                  <a:pos x="24" y="24"/>
                </a:cxn>
                <a:cxn ang="0">
                  <a:pos x="16" y="26"/>
                </a:cxn>
                <a:cxn ang="0">
                  <a:pos x="8" y="32"/>
                </a:cxn>
                <a:cxn ang="0">
                  <a:pos x="4" y="36"/>
                </a:cxn>
                <a:cxn ang="0">
                  <a:pos x="0" y="42"/>
                </a:cxn>
                <a:cxn ang="0">
                  <a:pos x="0" y="42"/>
                </a:cxn>
                <a:cxn ang="0">
                  <a:pos x="150" y="42"/>
                </a:cxn>
                <a:cxn ang="0">
                  <a:pos x="128" y="0"/>
                </a:cxn>
                <a:cxn ang="0">
                  <a:pos x="128" y="0"/>
                </a:cxn>
                <a:cxn ang="0">
                  <a:pos x="28" y="24"/>
                </a:cxn>
                <a:cxn ang="0">
                  <a:pos x="28" y="24"/>
                </a:cxn>
              </a:cxnLst>
              <a:rect l="0" t="0" r="r" b="b"/>
              <a:pathLst>
                <a:path w="150" h="42">
                  <a:moveTo>
                    <a:pt x="28" y="24"/>
                  </a:moveTo>
                  <a:lnTo>
                    <a:pt x="28" y="24"/>
                  </a:lnTo>
                  <a:lnTo>
                    <a:pt x="24" y="24"/>
                  </a:lnTo>
                  <a:lnTo>
                    <a:pt x="16" y="26"/>
                  </a:lnTo>
                  <a:lnTo>
                    <a:pt x="8" y="32"/>
                  </a:lnTo>
                  <a:lnTo>
                    <a:pt x="4" y="36"/>
                  </a:lnTo>
                  <a:lnTo>
                    <a:pt x="0" y="42"/>
                  </a:lnTo>
                  <a:lnTo>
                    <a:pt x="0" y="42"/>
                  </a:lnTo>
                  <a:lnTo>
                    <a:pt x="150" y="42"/>
                  </a:lnTo>
                  <a:lnTo>
                    <a:pt x="128" y="0"/>
                  </a:lnTo>
                  <a:lnTo>
                    <a:pt x="128" y="0"/>
                  </a:lnTo>
                  <a:lnTo>
                    <a:pt x="28" y="24"/>
                  </a:lnTo>
                  <a:lnTo>
                    <a:pt x="28" y="24"/>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9" name="Freeform 17"/>
            <p:cNvSpPr>
              <a:spLocks/>
            </p:cNvSpPr>
            <p:nvPr/>
          </p:nvSpPr>
          <p:spPr bwMode="auto">
            <a:xfrm>
              <a:off x="3939607" y="1952251"/>
              <a:ext cx="367524" cy="422261"/>
            </a:xfrm>
            <a:custGeom>
              <a:avLst/>
              <a:gdLst/>
              <a:ahLst/>
              <a:cxnLst>
                <a:cxn ang="0">
                  <a:pos x="30" y="6"/>
                </a:cxn>
                <a:cxn ang="0">
                  <a:pos x="30" y="6"/>
                </a:cxn>
                <a:cxn ang="0">
                  <a:pos x="30" y="60"/>
                </a:cxn>
                <a:cxn ang="0">
                  <a:pos x="20" y="62"/>
                </a:cxn>
                <a:cxn ang="0">
                  <a:pos x="20" y="62"/>
                </a:cxn>
                <a:cxn ang="0">
                  <a:pos x="0" y="66"/>
                </a:cxn>
                <a:cxn ang="0">
                  <a:pos x="22" y="108"/>
                </a:cxn>
                <a:cxn ang="0">
                  <a:pos x="22" y="108"/>
                </a:cxn>
                <a:cxn ang="0">
                  <a:pos x="94" y="108"/>
                </a:cxn>
                <a:cxn ang="0">
                  <a:pos x="40" y="0"/>
                </a:cxn>
                <a:cxn ang="0">
                  <a:pos x="40" y="0"/>
                </a:cxn>
                <a:cxn ang="0">
                  <a:pos x="30" y="6"/>
                </a:cxn>
                <a:cxn ang="0">
                  <a:pos x="30" y="6"/>
                </a:cxn>
              </a:cxnLst>
              <a:rect l="0" t="0" r="r" b="b"/>
              <a:pathLst>
                <a:path w="94" h="108">
                  <a:moveTo>
                    <a:pt x="30" y="6"/>
                  </a:moveTo>
                  <a:lnTo>
                    <a:pt x="30" y="6"/>
                  </a:lnTo>
                  <a:lnTo>
                    <a:pt x="30" y="60"/>
                  </a:lnTo>
                  <a:lnTo>
                    <a:pt x="20" y="62"/>
                  </a:lnTo>
                  <a:lnTo>
                    <a:pt x="20" y="62"/>
                  </a:lnTo>
                  <a:lnTo>
                    <a:pt x="0" y="66"/>
                  </a:lnTo>
                  <a:lnTo>
                    <a:pt x="22" y="108"/>
                  </a:lnTo>
                  <a:lnTo>
                    <a:pt x="22" y="108"/>
                  </a:lnTo>
                  <a:lnTo>
                    <a:pt x="94" y="108"/>
                  </a:lnTo>
                  <a:lnTo>
                    <a:pt x="40" y="0"/>
                  </a:lnTo>
                  <a:lnTo>
                    <a:pt x="40" y="0"/>
                  </a:lnTo>
                  <a:lnTo>
                    <a:pt x="30" y="6"/>
                  </a:lnTo>
                  <a:lnTo>
                    <a:pt x="30" y="6"/>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0" name="Freeform 18"/>
            <p:cNvSpPr>
              <a:spLocks/>
            </p:cNvSpPr>
            <p:nvPr/>
          </p:nvSpPr>
          <p:spPr bwMode="auto">
            <a:xfrm>
              <a:off x="4135098" y="1905333"/>
              <a:ext cx="289327" cy="469179"/>
            </a:xfrm>
            <a:custGeom>
              <a:avLst/>
              <a:gdLst/>
              <a:ahLst/>
              <a:cxnLst>
                <a:cxn ang="0">
                  <a:pos x="10" y="2"/>
                </a:cxn>
                <a:cxn ang="0">
                  <a:pos x="10" y="2"/>
                </a:cxn>
                <a:cxn ang="0">
                  <a:pos x="0" y="6"/>
                </a:cxn>
                <a:cxn ang="0">
                  <a:pos x="58" y="120"/>
                </a:cxn>
                <a:cxn ang="0">
                  <a:pos x="58" y="120"/>
                </a:cxn>
                <a:cxn ang="0">
                  <a:pos x="74" y="120"/>
                </a:cxn>
                <a:cxn ang="0">
                  <a:pos x="14" y="0"/>
                </a:cxn>
                <a:cxn ang="0">
                  <a:pos x="10" y="2"/>
                </a:cxn>
              </a:cxnLst>
              <a:rect l="0" t="0" r="r" b="b"/>
              <a:pathLst>
                <a:path w="74" h="120">
                  <a:moveTo>
                    <a:pt x="10" y="2"/>
                  </a:moveTo>
                  <a:lnTo>
                    <a:pt x="10" y="2"/>
                  </a:lnTo>
                  <a:lnTo>
                    <a:pt x="0" y="6"/>
                  </a:lnTo>
                  <a:lnTo>
                    <a:pt x="58" y="120"/>
                  </a:lnTo>
                  <a:lnTo>
                    <a:pt x="58" y="120"/>
                  </a:lnTo>
                  <a:lnTo>
                    <a:pt x="74" y="120"/>
                  </a:lnTo>
                  <a:lnTo>
                    <a:pt x="14" y="0"/>
                  </a:lnTo>
                  <a:lnTo>
                    <a:pt x="10" y="2"/>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1" name="Freeform 19"/>
            <p:cNvSpPr>
              <a:spLocks/>
            </p:cNvSpPr>
            <p:nvPr/>
          </p:nvSpPr>
          <p:spPr bwMode="auto">
            <a:xfrm>
              <a:off x="4713752" y="2218119"/>
              <a:ext cx="226770" cy="156393"/>
            </a:xfrm>
            <a:custGeom>
              <a:avLst/>
              <a:gdLst/>
              <a:ahLst/>
              <a:cxnLst>
                <a:cxn ang="0">
                  <a:pos x="0" y="0"/>
                </a:cxn>
                <a:cxn ang="0">
                  <a:pos x="20" y="40"/>
                </a:cxn>
                <a:cxn ang="0">
                  <a:pos x="20" y="40"/>
                </a:cxn>
                <a:cxn ang="0">
                  <a:pos x="58" y="40"/>
                </a:cxn>
                <a:cxn ang="0">
                  <a:pos x="42" y="10"/>
                </a:cxn>
                <a:cxn ang="0">
                  <a:pos x="0" y="0"/>
                </a:cxn>
              </a:cxnLst>
              <a:rect l="0" t="0" r="r" b="b"/>
              <a:pathLst>
                <a:path w="58" h="40">
                  <a:moveTo>
                    <a:pt x="0" y="0"/>
                  </a:moveTo>
                  <a:lnTo>
                    <a:pt x="20" y="40"/>
                  </a:lnTo>
                  <a:lnTo>
                    <a:pt x="20" y="40"/>
                  </a:lnTo>
                  <a:lnTo>
                    <a:pt x="58" y="40"/>
                  </a:lnTo>
                  <a:lnTo>
                    <a:pt x="42" y="10"/>
                  </a:lnTo>
                  <a:lnTo>
                    <a:pt x="0" y="0"/>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2" name="Freeform 20"/>
            <p:cNvSpPr>
              <a:spLocks/>
            </p:cNvSpPr>
            <p:nvPr/>
          </p:nvSpPr>
          <p:spPr bwMode="auto">
            <a:xfrm>
              <a:off x="4924883" y="2265037"/>
              <a:ext cx="101655" cy="109475"/>
            </a:xfrm>
            <a:custGeom>
              <a:avLst/>
              <a:gdLst/>
              <a:ahLst/>
              <a:cxnLst>
                <a:cxn ang="0">
                  <a:pos x="14" y="2"/>
                </a:cxn>
                <a:cxn ang="0">
                  <a:pos x="0" y="0"/>
                </a:cxn>
                <a:cxn ang="0">
                  <a:pos x="14" y="28"/>
                </a:cxn>
                <a:cxn ang="0">
                  <a:pos x="14" y="28"/>
                </a:cxn>
                <a:cxn ang="0">
                  <a:pos x="26" y="28"/>
                </a:cxn>
                <a:cxn ang="0">
                  <a:pos x="14" y="2"/>
                </a:cxn>
              </a:cxnLst>
              <a:rect l="0" t="0" r="r" b="b"/>
              <a:pathLst>
                <a:path w="26" h="28">
                  <a:moveTo>
                    <a:pt x="14" y="2"/>
                  </a:moveTo>
                  <a:lnTo>
                    <a:pt x="0" y="0"/>
                  </a:lnTo>
                  <a:lnTo>
                    <a:pt x="14" y="28"/>
                  </a:lnTo>
                  <a:lnTo>
                    <a:pt x="14" y="28"/>
                  </a:lnTo>
                  <a:lnTo>
                    <a:pt x="26" y="28"/>
                  </a:lnTo>
                  <a:lnTo>
                    <a:pt x="14" y="2"/>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3" name="Freeform 21"/>
            <p:cNvSpPr>
              <a:spLocks/>
            </p:cNvSpPr>
            <p:nvPr/>
          </p:nvSpPr>
          <p:spPr bwMode="auto">
            <a:xfrm>
              <a:off x="4174196" y="1561268"/>
              <a:ext cx="289327" cy="289327"/>
            </a:xfrm>
            <a:custGeom>
              <a:avLst/>
              <a:gdLst/>
              <a:ahLst/>
              <a:cxnLst>
                <a:cxn ang="0">
                  <a:pos x="0" y="38"/>
                </a:cxn>
                <a:cxn ang="0">
                  <a:pos x="0" y="38"/>
                </a:cxn>
                <a:cxn ang="0">
                  <a:pos x="2" y="30"/>
                </a:cxn>
                <a:cxn ang="0">
                  <a:pos x="4" y="24"/>
                </a:cxn>
                <a:cxn ang="0">
                  <a:pos x="8" y="18"/>
                </a:cxn>
                <a:cxn ang="0">
                  <a:pos x="12" y="12"/>
                </a:cxn>
                <a:cxn ang="0">
                  <a:pos x="18" y="8"/>
                </a:cxn>
                <a:cxn ang="0">
                  <a:pos x="24" y="4"/>
                </a:cxn>
                <a:cxn ang="0">
                  <a:pos x="30" y="2"/>
                </a:cxn>
                <a:cxn ang="0">
                  <a:pos x="38" y="0"/>
                </a:cxn>
                <a:cxn ang="0">
                  <a:pos x="38" y="0"/>
                </a:cxn>
                <a:cxn ang="0">
                  <a:pos x="46" y="2"/>
                </a:cxn>
                <a:cxn ang="0">
                  <a:pos x="52" y="4"/>
                </a:cxn>
                <a:cxn ang="0">
                  <a:pos x="58" y="8"/>
                </a:cxn>
                <a:cxn ang="0">
                  <a:pos x="64" y="12"/>
                </a:cxn>
                <a:cxn ang="0">
                  <a:pos x="68" y="18"/>
                </a:cxn>
                <a:cxn ang="0">
                  <a:pos x="72" y="24"/>
                </a:cxn>
                <a:cxn ang="0">
                  <a:pos x="74" y="30"/>
                </a:cxn>
                <a:cxn ang="0">
                  <a:pos x="74" y="38"/>
                </a:cxn>
                <a:cxn ang="0">
                  <a:pos x="74" y="38"/>
                </a:cxn>
                <a:cxn ang="0">
                  <a:pos x="74" y="46"/>
                </a:cxn>
                <a:cxn ang="0">
                  <a:pos x="72" y="52"/>
                </a:cxn>
                <a:cxn ang="0">
                  <a:pos x="68" y="58"/>
                </a:cxn>
                <a:cxn ang="0">
                  <a:pos x="64" y="64"/>
                </a:cxn>
                <a:cxn ang="0">
                  <a:pos x="58" y="68"/>
                </a:cxn>
                <a:cxn ang="0">
                  <a:pos x="52" y="72"/>
                </a:cxn>
                <a:cxn ang="0">
                  <a:pos x="46" y="74"/>
                </a:cxn>
                <a:cxn ang="0">
                  <a:pos x="38" y="74"/>
                </a:cxn>
                <a:cxn ang="0">
                  <a:pos x="38" y="74"/>
                </a:cxn>
                <a:cxn ang="0">
                  <a:pos x="30" y="74"/>
                </a:cxn>
                <a:cxn ang="0">
                  <a:pos x="24" y="72"/>
                </a:cxn>
                <a:cxn ang="0">
                  <a:pos x="18" y="68"/>
                </a:cxn>
                <a:cxn ang="0">
                  <a:pos x="12" y="64"/>
                </a:cxn>
                <a:cxn ang="0">
                  <a:pos x="8" y="58"/>
                </a:cxn>
                <a:cxn ang="0">
                  <a:pos x="4" y="52"/>
                </a:cxn>
                <a:cxn ang="0">
                  <a:pos x="2" y="46"/>
                </a:cxn>
                <a:cxn ang="0">
                  <a:pos x="0" y="38"/>
                </a:cxn>
                <a:cxn ang="0">
                  <a:pos x="0" y="38"/>
                </a:cxn>
              </a:cxnLst>
              <a:rect l="0" t="0" r="r" b="b"/>
              <a:pathLst>
                <a:path w="74" h="74">
                  <a:moveTo>
                    <a:pt x="0" y="38"/>
                  </a:moveTo>
                  <a:lnTo>
                    <a:pt x="0" y="38"/>
                  </a:lnTo>
                  <a:lnTo>
                    <a:pt x="2" y="30"/>
                  </a:lnTo>
                  <a:lnTo>
                    <a:pt x="4" y="24"/>
                  </a:lnTo>
                  <a:lnTo>
                    <a:pt x="8" y="18"/>
                  </a:lnTo>
                  <a:lnTo>
                    <a:pt x="12" y="12"/>
                  </a:lnTo>
                  <a:lnTo>
                    <a:pt x="18" y="8"/>
                  </a:lnTo>
                  <a:lnTo>
                    <a:pt x="24" y="4"/>
                  </a:lnTo>
                  <a:lnTo>
                    <a:pt x="30" y="2"/>
                  </a:lnTo>
                  <a:lnTo>
                    <a:pt x="38" y="0"/>
                  </a:lnTo>
                  <a:lnTo>
                    <a:pt x="38" y="0"/>
                  </a:lnTo>
                  <a:lnTo>
                    <a:pt x="46" y="2"/>
                  </a:lnTo>
                  <a:lnTo>
                    <a:pt x="52" y="4"/>
                  </a:lnTo>
                  <a:lnTo>
                    <a:pt x="58" y="8"/>
                  </a:lnTo>
                  <a:lnTo>
                    <a:pt x="64" y="12"/>
                  </a:lnTo>
                  <a:lnTo>
                    <a:pt x="68" y="18"/>
                  </a:lnTo>
                  <a:lnTo>
                    <a:pt x="72" y="24"/>
                  </a:lnTo>
                  <a:lnTo>
                    <a:pt x="74" y="30"/>
                  </a:lnTo>
                  <a:lnTo>
                    <a:pt x="74" y="38"/>
                  </a:lnTo>
                  <a:lnTo>
                    <a:pt x="74" y="38"/>
                  </a:lnTo>
                  <a:lnTo>
                    <a:pt x="74" y="46"/>
                  </a:lnTo>
                  <a:lnTo>
                    <a:pt x="72" y="52"/>
                  </a:lnTo>
                  <a:lnTo>
                    <a:pt x="68" y="58"/>
                  </a:lnTo>
                  <a:lnTo>
                    <a:pt x="64" y="64"/>
                  </a:lnTo>
                  <a:lnTo>
                    <a:pt x="58" y="68"/>
                  </a:lnTo>
                  <a:lnTo>
                    <a:pt x="52" y="72"/>
                  </a:lnTo>
                  <a:lnTo>
                    <a:pt x="46" y="74"/>
                  </a:lnTo>
                  <a:lnTo>
                    <a:pt x="38" y="74"/>
                  </a:lnTo>
                  <a:lnTo>
                    <a:pt x="38" y="74"/>
                  </a:lnTo>
                  <a:lnTo>
                    <a:pt x="30" y="74"/>
                  </a:lnTo>
                  <a:lnTo>
                    <a:pt x="24" y="72"/>
                  </a:lnTo>
                  <a:lnTo>
                    <a:pt x="18" y="68"/>
                  </a:lnTo>
                  <a:lnTo>
                    <a:pt x="12" y="64"/>
                  </a:lnTo>
                  <a:lnTo>
                    <a:pt x="8" y="58"/>
                  </a:lnTo>
                  <a:lnTo>
                    <a:pt x="4" y="52"/>
                  </a:lnTo>
                  <a:lnTo>
                    <a:pt x="2" y="46"/>
                  </a:lnTo>
                  <a:lnTo>
                    <a:pt x="0" y="38"/>
                  </a:lnTo>
                  <a:lnTo>
                    <a:pt x="0" y="3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4" name="Freeform 22"/>
            <p:cNvSpPr>
              <a:spLocks/>
            </p:cNvSpPr>
            <p:nvPr/>
          </p:nvSpPr>
          <p:spPr bwMode="auto">
            <a:xfrm>
              <a:off x="4221114" y="1608186"/>
              <a:ext cx="203311" cy="203311"/>
            </a:xfrm>
            <a:custGeom>
              <a:avLst/>
              <a:gdLst/>
              <a:ahLst/>
              <a:cxnLst>
                <a:cxn ang="0">
                  <a:pos x="0" y="26"/>
                </a:cxn>
                <a:cxn ang="0">
                  <a:pos x="0" y="26"/>
                </a:cxn>
                <a:cxn ang="0">
                  <a:pos x="2" y="16"/>
                </a:cxn>
                <a:cxn ang="0">
                  <a:pos x="8" y="8"/>
                </a:cxn>
                <a:cxn ang="0">
                  <a:pos x="16" y="2"/>
                </a:cxn>
                <a:cxn ang="0">
                  <a:pos x="26" y="0"/>
                </a:cxn>
                <a:cxn ang="0">
                  <a:pos x="26" y="0"/>
                </a:cxn>
                <a:cxn ang="0">
                  <a:pos x="36" y="2"/>
                </a:cxn>
                <a:cxn ang="0">
                  <a:pos x="44" y="8"/>
                </a:cxn>
                <a:cxn ang="0">
                  <a:pos x="50" y="16"/>
                </a:cxn>
                <a:cxn ang="0">
                  <a:pos x="52" y="26"/>
                </a:cxn>
                <a:cxn ang="0">
                  <a:pos x="52" y="26"/>
                </a:cxn>
                <a:cxn ang="0">
                  <a:pos x="50" y="36"/>
                </a:cxn>
                <a:cxn ang="0">
                  <a:pos x="44" y="44"/>
                </a:cxn>
                <a:cxn ang="0">
                  <a:pos x="36" y="50"/>
                </a:cxn>
                <a:cxn ang="0">
                  <a:pos x="26" y="52"/>
                </a:cxn>
                <a:cxn ang="0">
                  <a:pos x="26" y="52"/>
                </a:cxn>
                <a:cxn ang="0">
                  <a:pos x="16" y="50"/>
                </a:cxn>
                <a:cxn ang="0">
                  <a:pos x="8" y="44"/>
                </a:cxn>
                <a:cxn ang="0">
                  <a:pos x="2" y="36"/>
                </a:cxn>
                <a:cxn ang="0">
                  <a:pos x="0" y="26"/>
                </a:cxn>
                <a:cxn ang="0">
                  <a:pos x="0" y="26"/>
                </a:cxn>
              </a:cxnLst>
              <a:rect l="0" t="0" r="r" b="b"/>
              <a:pathLst>
                <a:path w="52" h="52">
                  <a:moveTo>
                    <a:pt x="0" y="26"/>
                  </a:moveTo>
                  <a:lnTo>
                    <a:pt x="0" y="26"/>
                  </a:lnTo>
                  <a:lnTo>
                    <a:pt x="2" y="16"/>
                  </a:lnTo>
                  <a:lnTo>
                    <a:pt x="8" y="8"/>
                  </a:lnTo>
                  <a:lnTo>
                    <a:pt x="16" y="2"/>
                  </a:lnTo>
                  <a:lnTo>
                    <a:pt x="26" y="0"/>
                  </a:lnTo>
                  <a:lnTo>
                    <a:pt x="26" y="0"/>
                  </a:lnTo>
                  <a:lnTo>
                    <a:pt x="36" y="2"/>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5" name="Freeform 23"/>
            <p:cNvSpPr>
              <a:spLocks noEditPoints="1"/>
            </p:cNvSpPr>
            <p:nvPr/>
          </p:nvSpPr>
          <p:spPr bwMode="auto">
            <a:xfrm>
              <a:off x="4189835" y="1576907"/>
              <a:ext cx="265868" cy="265868"/>
            </a:xfrm>
            <a:custGeom>
              <a:avLst/>
              <a:gdLst/>
              <a:ahLst/>
              <a:cxnLst>
                <a:cxn ang="0">
                  <a:pos x="8" y="34"/>
                </a:cxn>
                <a:cxn ang="0">
                  <a:pos x="8" y="34"/>
                </a:cxn>
                <a:cxn ang="0">
                  <a:pos x="10" y="24"/>
                </a:cxn>
                <a:cxn ang="0">
                  <a:pos x="16" y="16"/>
                </a:cxn>
                <a:cxn ang="0">
                  <a:pos x="24" y="10"/>
                </a:cxn>
                <a:cxn ang="0">
                  <a:pos x="34" y="8"/>
                </a:cxn>
                <a:cxn ang="0">
                  <a:pos x="34" y="8"/>
                </a:cxn>
                <a:cxn ang="0">
                  <a:pos x="44" y="10"/>
                </a:cxn>
                <a:cxn ang="0">
                  <a:pos x="52" y="16"/>
                </a:cxn>
                <a:cxn ang="0">
                  <a:pos x="58" y="24"/>
                </a:cxn>
                <a:cxn ang="0">
                  <a:pos x="60" y="34"/>
                </a:cxn>
                <a:cxn ang="0">
                  <a:pos x="60" y="34"/>
                </a:cxn>
                <a:cxn ang="0">
                  <a:pos x="58" y="44"/>
                </a:cxn>
                <a:cxn ang="0">
                  <a:pos x="52" y="52"/>
                </a:cxn>
                <a:cxn ang="0">
                  <a:pos x="44" y="58"/>
                </a:cxn>
                <a:cxn ang="0">
                  <a:pos x="34" y="60"/>
                </a:cxn>
                <a:cxn ang="0">
                  <a:pos x="34" y="60"/>
                </a:cxn>
                <a:cxn ang="0">
                  <a:pos x="24" y="58"/>
                </a:cxn>
                <a:cxn ang="0">
                  <a:pos x="16" y="52"/>
                </a:cxn>
                <a:cxn ang="0">
                  <a:pos x="10" y="44"/>
                </a:cxn>
                <a:cxn ang="0">
                  <a:pos x="8" y="34"/>
                </a:cxn>
                <a:cxn ang="0">
                  <a:pos x="8" y="34"/>
                </a:cxn>
                <a:cxn ang="0">
                  <a:pos x="0" y="34"/>
                </a:cxn>
                <a:cxn ang="0">
                  <a:pos x="0" y="34"/>
                </a:cxn>
                <a:cxn ang="0">
                  <a:pos x="0" y="40"/>
                </a:cxn>
                <a:cxn ang="0">
                  <a:pos x="2" y="48"/>
                </a:cxn>
                <a:cxn ang="0">
                  <a:pos x="6" y="52"/>
                </a:cxn>
                <a:cxn ang="0">
                  <a:pos x="10" y="58"/>
                </a:cxn>
                <a:cxn ang="0">
                  <a:pos x="14" y="62"/>
                </a:cxn>
                <a:cxn ang="0">
                  <a:pos x="20" y="66"/>
                </a:cxn>
                <a:cxn ang="0">
                  <a:pos x="28" y="68"/>
                </a:cxn>
                <a:cxn ang="0">
                  <a:pos x="34" y="68"/>
                </a:cxn>
                <a:cxn ang="0">
                  <a:pos x="34" y="68"/>
                </a:cxn>
                <a:cxn ang="0">
                  <a:pos x="40" y="68"/>
                </a:cxn>
                <a:cxn ang="0">
                  <a:pos x="48" y="66"/>
                </a:cxn>
                <a:cxn ang="0">
                  <a:pos x="52" y="62"/>
                </a:cxn>
                <a:cxn ang="0">
                  <a:pos x="58" y="58"/>
                </a:cxn>
                <a:cxn ang="0">
                  <a:pos x="62" y="52"/>
                </a:cxn>
                <a:cxn ang="0">
                  <a:pos x="66" y="48"/>
                </a:cxn>
                <a:cxn ang="0">
                  <a:pos x="68" y="40"/>
                </a:cxn>
                <a:cxn ang="0">
                  <a:pos x="68" y="34"/>
                </a:cxn>
                <a:cxn ang="0">
                  <a:pos x="68" y="34"/>
                </a:cxn>
                <a:cxn ang="0">
                  <a:pos x="68" y="28"/>
                </a:cxn>
                <a:cxn ang="0">
                  <a:pos x="66" y="20"/>
                </a:cxn>
                <a:cxn ang="0">
                  <a:pos x="62" y="14"/>
                </a:cxn>
                <a:cxn ang="0">
                  <a:pos x="58" y="10"/>
                </a:cxn>
                <a:cxn ang="0">
                  <a:pos x="52" y="6"/>
                </a:cxn>
                <a:cxn ang="0">
                  <a:pos x="48" y="2"/>
                </a:cxn>
                <a:cxn ang="0">
                  <a:pos x="40"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Lst>
              <a:rect l="0" t="0" r="r" b="b"/>
              <a:pathLst>
                <a:path w="68" h="68">
                  <a:moveTo>
                    <a:pt x="8" y="34"/>
                  </a:moveTo>
                  <a:lnTo>
                    <a:pt x="8" y="34"/>
                  </a:lnTo>
                  <a:lnTo>
                    <a:pt x="10" y="24"/>
                  </a:lnTo>
                  <a:lnTo>
                    <a:pt x="16" y="16"/>
                  </a:lnTo>
                  <a:lnTo>
                    <a:pt x="24" y="10"/>
                  </a:lnTo>
                  <a:lnTo>
                    <a:pt x="34" y="8"/>
                  </a:lnTo>
                  <a:lnTo>
                    <a:pt x="34" y="8"/>
                  </a:lnTo>
                  <a:lnTo>
                    <a:pt x="44" y="10"/>
                  </a:lnTo>
                  <a:lnTo>
                    <a:pt x="52" y="16"/>
                  </a:lnTo>
                  <a:lnTo>
                    <a:pt x="58" y="24"/>
                  </a:lnTo>
                  <a:lnTo>
                    <a:pt x="60" y="34"/>
                  </a:lnTo>
                  <a:lnTo>
                    <a:pt x="60" y="34"/>
                  </a:lnTo>
                  <a:lnTo>
                    <a:pt x="58" y="44"/>
                  </a:lnTo>
                  <a:lnTo>
                    <a:pt x="52" y="52"/>
                  </a:lnTo>
                  <a:lnTo>
                    <a:pt x="44" y="58"/>
                  </a:lnTo>
                  <a:lnTo>
                    <a:pt x="34" y="60"/>
                  </a:lnTo>
                  <a:lnTo>
                    <a:pt x="34" y="60"/>
                  </a:lnTo>
                  <a:lnTo>
                    <a:pt x="24" y="58"/>
                  </a:lnTo>
                  <a:lnTo>
                    <a:pt x="16" y="52"/>
                  </a:lnTo>
                  <a:lnTo>
                    <a:pt x="10" y="44"/>
                  </a:lnTo>
                  <a:lnTo>
                    <a:pt x="8" y="34"/>
                  </a:lnTo>
                  <a:lnTo>
                    <a:pt x="8" y="34"/>
                  </a:lnTo>
                  <a:close/>
                  <a:moveTo>
                    <a:pt x="0" y="34"/>
                  </a:moveTo>
                  <a:lnTo>
                    <a:pt x="0" y="34"/>
                  </a:lnTo>
                  <a:lnTo>
                    <a:pt x="0" y="40"/>
                  </a:lnTo>
                  <a:lnTo>
                    <a:pt x="2" y="48"/>
                  </a:lnTo>
                  <a:lnTo>
                    <a:pt x="6" y="52"/>
                  </a:lnTo>
                  <a:lnTo>
                    <a:pt x="10" y="58"/>
                  </a:lnTo>
                  <a:lnTo>
                    <a:pt x="14" y="62"/>
                  </a:lnTo>
                  <a:lnTo>
                    <a:pt x="20" y="66"/>
                  </a:lnTo>
                  <a:lnTo>
                    <a:pt x="28" y="68"/>
                  </a:lnTo>
                  <a:lnTo>
                    <a:pt x="34" y="68"/>
                  </a:lnTo>
                  <a:lnTo>
                    <a:pt x="34" y="68"/>
                  </a:lnTo>
                  <a:lnTo>
                    <a:pt x="40" y="68"/>
                  </a:lnTo>
                  <a:lnTo>
                    <a:pt x="48" y="66"/>
                  </a:lnTo>
                  <a:lnTo>
                    <a:pt x="52" y="62"/>
                  </a:lnTo>
                  <a:lnTo>
                    <a:pt x="58" y="58"/>
                  </a:lnTo>
                  <a:lnTo>
                    <a:pt x="62" y="52"/>
                  </a:lnTo>
                  <a:lnTo>
                    <a:pt x="66" y="48"/>
                  </a:lnTo>
                  <a:lnTo>
                    <a:pt x="68" y="40"/>
                  </a:lnTo>
                  <a:lnTo>
                    <a:pt x="68" y="34"/>
                  </a:lnTo>
                  <a:lnTo>
                    <a:pt x="68" y="34"/>
                  </a:lnTo>
                  <a:lnTo>
                    <a:pt x="68" y="28"/>
                  </a:lnTo>
                  <a:lnTo>
                    <a:pt x="66" y="20"/>
                  </a:lnTo>
                  <a:lnTo>
                    <a:pt x="62" y="14"/>
                  </a:lnTo>
                  <a:lnTo>
                    <a:pt x="58" y="10"/>
                  </a:lnTo>
                  <a:lnTo>
                    <a:pt x="52" y="6"/>
                  </a:lnTo>
                  <a:lnTo>
                    <a:pt x="48" y="2"/>
                  </a:lnTo>
                  <a:lnTo>
                    <a:pt x="40" y="0"/>
                  </a:lnTo>
                  <a:lnTo>
                    <a:pt x="34" y="0"/>
                  </a:lnTo>
                  <a:lnTo>
                    <a:pt x="34" y="0"/>
                  </a:lnTo>
                  <a:lnTo>
                    <a:pt x="28" y="0"/>
                  </a:lnTo>
                  <a:lnTo>
                    <a:pt x="20" y="2"/>
                  </a:lnTo>
                  <a:lnTo>
                    <a:pt x="14" y="6"/>
                  </a:lnTo>
                  <a:lnTo>
                    <a:pt x="10" y="10"/>
                  </a:lnTo>
                  <a:lnTo>
                    <a:pt x="6" y="14"/>
                  </a:lnTo>
                  <a:lnTo>
                    <a:pt x="2" y="20"/>
                  </a:lnTo>
                  <a:lnTo>
                    <a:pt x="0" y="28"/>
                  </a:lnTo>
                  <a:lnTo>
                    <a:pt x="0" y="34"/>
                  </a:lnTo>
                  <a:lnTo>
                    <a:pt x="0"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6" name="Freeform 24"/>
            <p:cNvSpPr>
              <a:spLocks/>
            </p:cNvSpPr>
            <p:nvPr/>
          </p:nvSpPr>
          <p:spPr bwMode="auto">
            <a:xfrm>
              <a:off x="2954331" y="1975710"/>
              <a:ext cx="1032194" cy="101655"/>
            </a:xfrm>
            <a:custGeom>
              <a:avLst/>
              <a:gdLst/>
              <a:ahLst/>
              <a:cxnLst>
                <a:cxn ang="0">
                  <a:pos x="28" y="6"/>
                </a:cxn>
                <a:cxn ang="0">
                  <a:pos x="264" y="6"/>
                </a:cxn>
                <a:cxn ang="0">
                  <a:pos x="264" y="6"/>
                </a:cxn>
                <a:cxn ang="0">
                  <a:pos x="264" y="0"/>
                </a:cxn>
                <a:cxn ang="0">
                  <a:pos x="28" y="0"/>
                </a:cxn>
                <a:cxn ang="0">
                  <a:pos x="28" y="0"/>
                </a:cxn>
                <a:cxn ang="0">
                  <a:pos x="18" y="0"/>
                </a:cxn>
                <a:cxn ang="0">
                  <a:pos x="12" y="2"/>
                </a:cxn>
                <a:cxn ang="0">
                  <a:pos x="8" y="6"/>
                </a:cxn>
                <a:cxn ang="0">
                  <a:pos x="4" y="10"/>
                </a:cxn>
                <a:cxn ang="0">
                  <a:pos x="0" y="16"/>
                </a:cxn>
                <a:cxn ang="0">
                  <a:pos x="0" y="20"/>
                </a:cxn>
                <a:cxn ang="0">
                  <a:pos x="0" y="26"/>
                </a:cxn>
                <a:cxn ang="0">
                  <a:pos x="0" y="26"/>
                </a:cxn>
                <a:cxn ang="0">
                  <a:pos x="0" y="22"/>
                </a:cxn>
                <a:cxn ang="0">
                  <a:pos x="4" y="16"/>
                </a:cxn>
                <a:cxn ang="0">
                  <a:pos x="8" y="12"/>
                </a:cxn>
                <a:cxn ang="0">
                  <a:pos x="12" y="8"/>
                </a:cxn>
                <a:cxn ang="0">
                  <a:pos x="18" y="6"/>
                </a:cxn>
                <a:cxn ang="0">
                  <a:pos x="28" y="6"/>
                </a:cxn>
                <a:cxn ang="0">
                  <a:pos x="28" y="6"/>
                </a:cxn>
              </a:cxnLst>
              <a:rect l="0" t="0" r="r" b="b"/>
              <a:pathLst>
                <a:path w="264" h="26">
                  <a:moveTo>
                    <a:pt x="28" y="6"/>
                  </a:moveTo>
                  <a:lnTo>
                    <a:pt x="264" y="6"/>
                  </a:lnTo>
                  <a:lnTo>
                    <a:pt x="264" y="6"/>
                  </a:lnTo>
                  <a:lnTo>
                    <a:pt x="264" y="0"/>
                  </a:lnTo>
                  <a:lnTo>
                    <a:pt x="28" y="0"/>
                  </a:lnTo>
                  <a:lnTo>
                    <a:pt x="28" y="0"/>
                  </a:lnTo>
                  <a:lnTo>
                    <a:pt x="18" y="0"/>
                  </a:lnTo>
                  <a:lnTo>
                    <a:pt x="12" y="2"/>
                  </a:lnTo>
                  <a:lnTo>
                    <a:pt x="8" y="6"/>
                  </a:lnTo>
                  <a:lnTo>
                    <a:pt x="4" y="10"/>
                  </a:lnTo>
                  <a:lnTo>
                    <a:pt x="0" y="16"/>
                  </a:lnTo>
                  <a:lnTo>
                    <a:pt x="0" y="20"/>
                  </a:lnTo>
                  <a:lnTo>
                    <a:pt x="0" y="26"/>
                  </a:lnTo>
                  <a:lnTo>
                    <a:pt x="0" y="26"/>
                  </a:lnTo>
                  <a:lnTo>
                    <a:pt x="0" y="22"/>
                  </a:lnTo>
                  <a:lnTo>
                    <a:pt x="4" y="16"/>
                  </a:lnTo>
                  <a:lnTo>
                    <a:pt x="8" y="12"/>
                  </a:lnTo>
                  <a:lnTo>
                    <a:pt x="12" y="8"/>
                  </a:lnTo>
                  <a:lnTo>
                    <a:pt x="18" y="6"/>
                  </a:lnTo>
                  <a:lnTo>
                    <a:pt x="28" y="6"/>
                  </a:lnTo>
                  <a:lnTo>
                    <a:pt x="28" y="6"/>
                  </a:lnTo>
                  <a:close/>
                </a:path>
              </a:pathLst>
            </a:custGeom>
            <a:solidFill>
              <a:srgbClr val="997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7" name="Freeform 25"/>
            <p:cNvSpPr>
              <a:spLocks/>
            </p:cNvSpPr>
            <p:nvPr/>
          </p:nvSpPr>
          <p:spPr bwMode="auto">
            <a:xfrm>
              <a:off x="4659014" y="1975710"/>
              <a:ext cx="1032194" cy="101655"/>
            </a:xfrm>
            <a:custGeom>
              <a:avLst/>
              <a:gdLst/>
              <a:ahLst/>
              <a:cxnLst>
                <a:cxn ang="0">
                  <a:pos x="236" y="0"/>
                </a:cxn>
                <a:cxn ang="0">
                  <a:pos x="0" y="0"/>
                </a:cxn>
                <a:cxn ang="0">
                  <a:pos x="0" y="0"/>
                </a:cxn>
                <a:cxn ang="0">
                  <a:pos x="0" y="6"/>
                </a:cxn>
                <a:cxn ang="0">
                  <a:pos x="236" y="6"/>
                </a:cxn>
                <a:cxn ang="0">
                  <a:pos x="236" y="6"/>
                </a:cxn>
                <a:cxn ang="0">
                  <a:pos x="242" y="6"/>
                </a:cxn>
                <a:cxn ang="0">
                  <a:pos x="252" y="8"/>
                </a:cxn>
                <a:cxn ang="0">
                  <a:pos x="256" y="12"/>
                </a:cxn>
                <a:cxn ang="0">
                  <a:pos x="260" y="14"/>
                </a:cxn>
                <a:cxn ang="0">
                  <a:pos x="262" y="20"/>
                </a:cxn>
                <a:cxn ang="0">
                  <a:pos x="264" y="26"/>
                </a:cxn>
                <a:cxn ang="0">
                  <a:pos x="264" y="20"/>
                </a:cxn>
                <a:cxn ang="0">
                  <a:pos x="264" y="20"/>
                </a:cxn>
                <a:cxn ang="0">
                  <a:pos x="262" y="14"/>
                </a:cxn>
                <a:cxn ang="0">
                  <a:pos x="260" y="8"/>
                </a:cxn>
                <a:cxn ang="0">
                  <a:pos x="256" y="4"/>
                </a:cxn>
                <a:cxn ang="0">
                  <a:pos x="252" y="2"/>
                </a:cxn>
                <a:cxn ang="0">
                  <a:pos x="242" y="0"/>
                </a:cxn>
                <a:cxn ang="0">
                  <a:pos x="236" y="0"/>
                </a:cxn>
                <a:cxn ang="0">
                  <a:pos x="236" y="0"/>
                </a:cxn>
              </a:cxnLst>
              <a:rect l="0" t="0" r="r" b="b"/>
              <a:pathLst>
                <a:path w="264" h="26">
                  <a:moveTo>
                    <a:pt x="236" y="0"/>
                  </a:moveTo>
                  <a:lnTo>
                    <a:pt x="0" y="0"/>
                  </a:lnTo>
                  <a:lnTo>
                    <a:pt x="0" y="0"/>
                  </a:lnTo>
                  <a:lnTo>
                    <a:pt x="0" y="6"/>
                  </a:lnTo>
                  <a:lnTo>
                    <a:pt x="236" y="6"/>
                  </a:lnTo>
                  <a:lnTo>
                    <a:pt x="236" y="6"/>
                  </a:lnTo>
                  <a:lnTo>
                    <a:pt x="242" y="6"/>
                  </a:lnTo>
                  <a:lnTo>
                    <a:pt x="252" y="8"/>
                  </a:lnTo>
                  <a:lnTo>
                    <a:pt x="256" y="12"/>
                  </a:lnTo>
                  <a:lnTo>
                    <a:pt x="260" y="14"/>
                  </a:lnTo>
                  <a:lnTo>
                    <a:pt x="262" y="20"/>
                  </a:lnTo>
                  <a:lnTo>
                    <a:pt x="264" y="26"/>
                  </a:lnTo>
                  <a:lnTo>
                    <a:pt x="264" y="20"/>
                  </a:lnTo>
                  <a:lnTo>
                    <a:pt x="264" y="20"/>
                  </a:lnTo>
                  <a:lnTo>
                    <a:pt x="262" y="14"/>
                  </a:lnTo>
                  <a:lnTo>
                    <a:pt x="260" y="8"/>
                  </a:lnTo>
                  <a:lnTo>
                    <a:pt x="256" y="4"/>
                  </a:lnTo>
                  <a:lnTo>
                    <a:pt x="252" y="2"/>
                  </a:lnTo>
                  <a:lnTo>
                    <a:pt x="242" y="0"/>
                  </a:lnTo>
                  <a:lnTo>
                    <a:pt x="236" y="0"/>
                  </a:lnTo>
                  <a:lnTo>
                    <a:pt x="236" y="0"/>
                  </a:lnTo>
                  <a:close/>
                </a:path>
              </a:pathLst>
            </a:custGeom>
            <a:solidFill>
              <a:srgbClr val="997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8" name="Freeform 26"/>
            <p:cNvSpPr>
              <a:spLocks/>
            </p:cNvSpPr>
            <p:nvPr/>
          </p:nvSpPr>
          <p:spPr bwMode="auto">
            <a:xfrm>
              <a:off x="2954331" y="5533650"/>
              <a:ext cx="2736878" cy="101655"/>
            </a:xfrm>
            <a:custGeom>
              <a:avLst/>
              <a:gdLst/>
              <a:ahLst/>
              <a:cxnLst>
                <a:cxn ang="0">
                  <a:pos x="672" y="20"/>
                </a:cxn>
                <a:cxn ang="0">
                  <a:pos x="28" y="20"/>
                </a:cxn>
                <a:cxn ang="0">
                  <a:pos x="28" y="20"/>
                </a:cxn>
                <a:cxn ang="0">
                  <a:pos x="18" y="20"/>
                </a:cxn>
                <a:cxn ang="0">
                  <a:pos x="12" y="18"/>
                </a:cxn>
                <a:cxn ang="0">
                  <a:pos x="8" y="14"/>
                </a:cxn>
                <a:cxn ang="0">
                  <a:pos x="4" y="12"/>
                </a:cxn>
                <a:cxn ang="0">
                  <a:pos x="0" y="4"/>
                </a:cxn>
                <a:cxn ang="0">
                  <a:pos x="0" y="0"/>
                </a:cxn>
                <a:cxn ang="0">
                  <a:pos x="0" y="6"/>
                </a:cxn>
                <a:cxn ang="0">
                  <a:pos x="0" y="6"/>
                </a:cxn>
                <a:cxn ang="0">
                  <a:pos x="0" y="10"/>
                </a:cxn>
                <a:cxn ang="0">
                  <a:pos x="4" y="18"/>
                </a:cxn>
                <a:cxn ang="0">
                  <a:pos x="8" y="20"/>
                </a:cxn>
                <a:cxn ang="0">
                  <a:pos x="12" y="24"/>
                </a:cxn>
                <a:cxn ang="0">
                  <a:pos x="18" y="26"/>
                </a:cxn>
                <a:cxn ang="0">
                  <a:pos x="28" y="26"/>
                </a:cxn>
                <a:cxn ang="0">
                  <a:pos x="672" y="26"/>
                </a:cxn>
                <a:cxn ang="0">
                  <a:pos x="672" y="26"/>
                </a:cxn>
                <a:cxn ang="0">
                  <a:pos x="678" y="26"/>
                </a:cxn>
                <a:cxn ang="0">
                  <a:pos x="688" y="24"/>
                </a:cxn>
                <a:cxn ang="0">
                  <a:pos x="692" y="22"/>
                </a:cxn>
                <a:cxn ang="0">
                  <a:pos x="696" y="18"/>
                </a:cxn>
                <a:cxn ang="0">
                  <a:pos x="698" y="12"/>
                </a:cxn>
                <a:cxn ang="0">
                  <a:pos x="700" y="6"/>
                </a:cxn>
                <a:cxn ang="0">
                  <a:pos x="700" y="0"/>
                </a:cxn>
                <a:cxn ang="0">
                  <a:pos x="700" y="0"/>
                </a:cxn>
                <a:cxn ang="0">
                  <a:pos x="698" y="6"/>
                </a:cxn>
                <a:cxn ang="0">
                  <a:pos x="696" y="12"/>
                </a:cxn>
                <a:cxn ang="0">
                  <a:pos x="692" y="16"/>
                </a:cxn>
                <a:cxn ang="0">
                  <a:pos x="688" y="18"/>
                </a:cxn>
                <a:cxn ang="0">
                  <a:pos x="678" y="20"/>
                </a:cxn>
                <a:cxn ang="0">
                  <a:pos x="672" y="20"/>
                </a:cxn>
                <a:cxn ang="0">
                  <a:pos x="672" y="20"/>
                </a:cxn>
              </a:cxnLst>
              <a:rect l="0" t="0" r="r" b="b"/>
              <a:pathLst>
                <a:path w="700" h="26">
                  <a:moveTo>
                    <a:pt x="672" y="20"/>
                  </a:moveTo>
                  <a:lnTo>
                    <a:pt x="28" y="20"/>
                  </a:lnTo>
                  <a:lnTo>
                    <a:pt x="28" y="20"/>
                  </a:lnTo>
                  <a:lnTo>
                    <a:pt x="18" y="20"/>
                  </a:lnTo>
                  <a:lnTo>
                    <a:pt x="12" y="18"/>
                  </a:lnTo>
                  <a:lnTo>
                    <a:pt x="8" y="14"/>
                  </a:lnTo>
                  <a:lnTo>
                    <a:pt x="4" y="12"/>
                  </a:lnTo>
                  <a:lnTo>
                    <a:pt x="0" y="4"/>
                  </a:lnTo>
                  <a:lnTo>
                    <a:pt x="0" y="0"/>
                  </a:lnTo>
                  <a:lnTo>
                    <a:pt x="0" y="6"/>
                  </a:lnTo>
                  <a:lnTo>
                    <a:pt x="0" y="6"/>
                  </a:lnTo>
                  <a:lnTo>
                    <a:pt x="0" y="10"/>
                  </a:lnTo>
                  <a:lnTo>
                    <a:pt x="4" y="18"/>
                  </a:lnTo>
                  <a:lnTo>
                    <a:pt x="8" y="20"/>
                  </a:lnTo>
                  <a:lnTo>
                    <a:pt x="12" y="24"/>
                  </a:lnTo>
                  <a:lnTo>
                    <a:pt x="18" y="26"/>
                  </a:lnTo>
                  <a:lnTo>
                    <a:pt x="28" y="26"/>
                  </a:lnTo>
                  <a:lnTo>
                    <a:pt x="672" y="26"/>
                  </a:lnTo>
                  <a:lnTo>
                    <a:pt x="672" y="26"/>
                  </a:lnTo>
                  <a:lnTo>
                    <a:pt x="678" y="26"/>
                  </a:lnTo>
                  <a:lnTo>
                    <a:pt x="688" y="24"/>
                  </a:lnTo>
                  <a:lnTo>
                    <a:pt x="692" y="22"/>
                  </a:lnTo>
                  <a:lnTo>
                    <a:pt x="696" y="18"/>
                  </a:lnTo>
                  <a:lnTo>
                    <a:pt x="698" y="12"/>
                  </a:lnTo>
                  <a:lnTo>
                    <a:pt x="700" y="6"/>
                  </a:lnTo>
                  <a:lnTo>
                    <a:pt x="700" y="0"/>
                  </a:lnTo>
                  <a:lnTo>
                    <a:pt x="700" y="0"/>
                  </a:lnTo>
                  <a:lnTo>
                    <a:pt x="698" y="6"/>
                  </a:lnTo>
                  <a:lnTo>
                    <a:pt x="696" y="12"/>
                  </a:lnTo>
                  <a:lnTo>
                    <a:pt x="692" y="16"/>
                  </a:lnTo>
                  <a:lnTo>
                    <a:pt x="688" y="18"/>
                  </a:lnTo>
                  <a:lnTo>
                    <a:pt x="678" y="20"/>
                  </a:lnTo>
                  <a:lnTo>
                    <a:pt x="672" y="20"/>
                  </a:lnTo>
                  <a:lnTo>
                    <a:pt x="672" y="20"/>
                  </a:lnTo>
                  <a:close/>
                </a:path>
              </a:pathLst>
            </a:custGeom>
            <a:solidFill>
              <a:srgbClr val="997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9" name="Freeform 27"/>
            <p:cNvSpPr>
              <a:spLocks noEditPoints="1"/>
            </p:cNvSpPr>
            <p:nvPr/>
          </p:nvSpPr>
          <p:spPr bwMode="auto">
            <a:xfrm>
              <a:off x="2899593" y="1451793"/>
              <a:ext cx="2846353" cy="4246070"/>
            </a:xfrm>
            <a:custGeom>
              <a:avLst/>
              <a:gdLst/>
              <a:ahLst/>
              <a:cxnLst>
                <a:cxn ang="0">
                  <a:pos x="710" y="1058"/>
                </a:cxn>
                <a:cxn ang="0">
                  <a:pos x="686" y="1072"/>
                </a:cxn>
                <a:cxn ang="0">
                  <a:pos x="26" y="1068"/>
                </a:cxn>
                <a:cxn ang="0">
                  <a:pos x="14" y="1044"/>
                </a:cxn>
                <a:cxn ang="0">
                  <a:pos x="18" y="146"/>
                </a:cxn>
                <a:cxn ang="0">
                  <a:pos x="42" y="134"/>
                </a:cxn>
                <a:cxn ang="0">
                  <a:pos x="278" y="174"/>
                </a:cxn>
                <a:cxn ang="0">
                  <a:pos x="676" y="1014"/>
                </a:cxn>
                <a:cxn ang="0">
                  <a:pos x="528" y="190"/>
                </a:cxn>
                <a:cxn ang="0">
                  <a:pos x="686" y="134"/>
                </a:cxn>
                <a:cxn ang="0">
                  <a:pos x="706" y="140"/>
                </a:cxn>
                <a:cxn ang="0">
                  <a:pos x="714" y="1044"/>
                </a:cxn>
                <a:cxn ang="0">
                  <a:pos x="610" y="246"/>
                </a:cxn>
                <a:cxn ang="0">
                  <a:pos x="600" y="218"/>
                </a:cxn>
                <a:cxn ang="0">
                  <a:pos x="564" y="198"/>
                </a:cxn>
                <a:cxn ang="0">
                  <a:pos x="668" y="1006"/>
                </a:cxn>
                <a:cxn ang="0">
                  <a:pos x="60" y="198"/>
                </a:cxn>
                <a:cxn ang="0">
                  <a:pos x="150" y="202"/>
                </a:cxn>
                <a:cxn ang="0">
                  <a:pos x="122" y="226"/>
                </a:cxn>
                <a:cxn ang="0">
                  <a:pos x="132" y="250"/>
                </a:cxn>
                <a:cxn ang="0">
                  <a:pos x="596" y="278"/>
                </a:cxn>
                <a:cxn ang="0">
                  <a:pos x="132" y="250"/>
                </a:cxn>
                <a:cxn ang="0">
                  <a:pos x="292" y="130"/>
                </a:cxn>
                <a:cxn ang="0">
                  <a:pos x="326" y="102"/>
                </a:cxn>
                <a:cxn ang="0">
                  <a:pos x="312" y="66"/>
                </a:cxn>
                <a:cxn ang="0">
                  <a:pos x="320" y="36"/>
                </a:cxn>
                <a:cxn ang="0">
                  <a:pos x="354" y="14"/>
                </a:cxn>
                <a:cxn ang="0">
                  <a:pos x="384" y="18"/>
                </a:cxn>
                <a:cxn ang="0">
                  <a:pos x="412" y="46"/>
                </a:cxn>
                <a:cxn ang="0">
                  <a:pos x="416" y="76"/>
                </a:cxn>
                <a:cxn ang="0">
                  <a:pos x="396" y="110"/>
                </a:cxn>
                <a:cxn ang="0">
                  <a:pos x="436" y="184"/>
                </a:cxn>
                <a:cxn ang="0">
                  <a:pos x="578" y="218"/>
                </a:cxn>
                <a:cxn ang="0">
                  <a:pos x="596" y="242"/>
                </a:cxn>
                <a:cxn ang="0">
                  <a:pos x="138" y="226"/>
                </a:cxn>
                <a:cxn ang="0">
                  <a:pos x="166" y="212"/>
                </a:cxn>
                <a:cxn ang="0">
                  <a:pos x="686" y="120"/>
                </a:cxn>
                <a:cxn ang="0">
                  <a:pos x="418" y="104"/>
                </a:cxn>
                <a:cxn ang="0">
                  <a:pos x="430" y="66"/>
                </a:cxn>
                <a:cxn ang="0">
                  <a:pos x="420" y="28"/>
                </a:cxn>
                <a:cxn ang="0">
                  <a:pos x="378" y="0"/>
                </a:cxn>
                <a:cxn ang="0">
                  <a:pos x="338" y="4"/>
                </a:cxn>
                <a:cxn ang="0">
                  <a:pos x="302" y="40"/>
                </a:cxn>
                <a:cxn ang="0">
                  <a:pos x="298" y="76"/>
                </a:cxn>
                <a:cxn ang="0">
                  <a:pos x="310" y="104"/>
                </a:cxn>
                <a:cxn ang="0">
                  <a:pos x="30" y="120"/>
                </a:cxn>
                <a:cxn ang="0">
                  <a:pos x="4" y="142"/>
                </a:cxn>
                <a:cxn ang="0">
                  <a:pos x="0" y="1044"/>
                </a:cxn>
                <a:cxn ang="0">
                  <a:pos x="16" y="1076"/>
                </a:cxn>
                <a:cxn ang="0">
                  <a:pos x="686" y="1086"/>
                </a:cxn>
                <a:cxn ang="0">
                  <a:pos x="714" y="1076"/>
                </a:cxn>
                <a:cxn ang="0">
                  <a:pos x="728" y="1044"/>
                </a:cxn>
                <a:cxn ang="0">
                  <a:pos x="724" y="140"/>
                </a:cxn>
                <a:cxn ang="0">
                  <a:pos x="700" y="122"/>
                </a:cxn>
              </a:cxnLst>
              <a:rect l="0" t="0" r="r" b="b"/>
              <a:pathLst>
                <a:path w="728" h="1086">
                  <a:moveTo>
                    <a:pt x="714" y="1044"/>
                  </a:moveTo>
                  <a:lnTo>
                    <a:pt x="714" y="1044"/>
                  </a:lnTo>
                  <a:lnTo>
                    <a:pt x="714" y="1050"/>
                  </a:lnTo>
                  <a:lnTo>
                    <a:pt x="710" y="1058"/>
                  </a:lnTo>
                  <a:lnTo>
                    <a:pt x="706" y="1064"/>
                  </a:lnTo>
                  <a:lnTo>
                    <a:pt x="702" y="1068"/>
                  </a:lnTo>
                  <a:lnTo>
                    <a:pt x="696" y="1070"/>
                  </a:lnTo>
                  <a:lnTo>
                    <a:pt x="686" y="1072"/>
                  </a:lnTo>
                  <a:lnTo>
                    <a:pt x="42" y="1072"/>
                  </a:lnTo>
                  <a:lnTo>
                    <a:pt x="42" y="1072"/>
                  </a:lnTo>
                  <a:lnTo>
                    <a:pt x="36" y="1070"/>
                  </a:lnTo>
                  <a:lnTo>
                    <a:pt x="26" y="1068"/>
                  </a:lnTo>
                  <a:lnTo>
                    <a:pt x="22" y="1064"/>
                  </a:lnTo>
                  <a:lnTo>
                    <a:pt x="18" y="1060"/>
                  </a:lnTo>
                  <a:lnTo>
                    <a:pt x="16" y="1052"/>
                  </a:lnTo>
                  <a:lnTo>
                    <a:pt x="14" y="1044"/>
                  </a:lnTo>
                  <a:lnTo>
                    <a:pt x="14" y="160"/>
                  </a:lnTo>
                  <a:lnTo>
                    <a:pt x="14" y="160"/>
                  </a:lnTo>
                  <a:lnTo>
                    <a:pt x="14" y="156"/>
                  </a:lnTo>
                  <a:lnTo>
                    <a:pt x="18" y="146"/>
                  </a:lnTo>
                  <a:lnTo>
                    <a:pt x="22" y="142"/>
                  </a:lnTo>
                  <a:lnTo>
                    <a:pt x="26" y="138"/>
                  </a:lnTo>
                  <a:lnTo>
                    <a:pt x="32" y="134"/>
                  </a:lnTo>
                  <a:lnTo>
                    <a:pt x="42" y="134"/>
                  </a:lnTo>
                  <a:lnTo>
                    <a:pt x="278" y="134"/>
                  </a:lnTo>
                  <a:lnTo>
                    <a:pt x="278" y="134"/>
                  </a:lnTo>
                  <a:lnTo>
                    <a:pt x="278" y="174"/>
                  </a:lnTo>
                  <a:lnTo>
                    <a:pt x="278" y="174"/>
                  </a:lnTo>
                  <a:lnTo>
                    <a:pt x="198" y="190"/>
                  </a:lnTo>
                  <a:lnTo>
                    <a:pt x="52" y="190"/>
                  </a:lnTo>
                  <a:lnTo>
                    <a:pt x="52" y="1014"/>
                  </a:lnTo>
                  <a:lnTo>
                    <a:pt x="676" y="1014"/>
                  </a:lnTo>
                  <a:lnTo>
                    <a:pt x="676" y="190"/>
                  </a:lnTo>
                  <a:lnTo>
                    <a:pt x="672" y="190"/>
                  </a:lnTo>
                  <a:lnTo>
                    <a:pt x="528" y="190"/>
                  </a:lnTo>
                  <a:lnTo>
                    <a:pt x="528" y="190"/>
                  </a:lnTo>
                  <a:lnTo>
                    <a:pt x="450" y="174"/>
                  </a:lnTo>
                  <a:lnTo>
                    <a:pt x="450" y="174"/>
                  </a:lnTo>
                  <a:lnTo>
                    <a:pt x="450" y="134"/>
                  </a:lnTo>
                  <a:lnTo>
                    <a:pt x="686" y="134"/>
                  </a:lnTo>
                  <a:lnTo>
                    <a:pt x="686" y="134"/>
                  </a:lnTo>
                  <a:lnTo>
                    <a:pt x="692" y="134"/>
                  </a:lnTo>
                  <a:lnTo>
                    <a:pt x="702" y="138"/>
                  </a:lnTo>
                  <a:lnTo>
                    <a:pt x="706" y="140"/>
                  </a:lnTo>
                  <a:lnTo>
                    <a:pt x="710" y="146"/>
                  </a:lnTo>
                  <a:lnTo>
                    <a:pt x="712" y="152"/>
                  </a:lnTo>
                  <a:lnTo>
                    <a:pt x="714" y="160"/>
                  </a:lnTo>
                  <a:lnTo>
                    <a:pt x="714" y="1044"/>
                  </a:lnTo>
                  <a:close/>
                  <a:moveTo>
                    <a:pt x="118" y="246"/>
                  </a:moveTo>
                  <a:lnTo>
                    <a:pt x="118" y="292"/>
                  </a:lnTo>
                  <a:lnTo>
                    <a:pt x="610" y="292"/>
                  </a:lnTo>
                  <a:lnTo>
                    <a:pt x="610" y="246"/>
                  </a:lnTo>
                  <a:lnTo>
                    <a:pt x="610" y="246"/>
                  </a:lnTo>
                  <a:lnTo>
                    <a:pt x="608" y="234"/>
                  </a:lnTo>
                  <a:lnTo>
                    <a:pt x="606" y="226"/>
                  </a:lnTo>
                  <a:lnTo>
                    <a:pt x="600" y="218"/>
                  </a:lnTo>
                  <a:lnTo>
                    <a:pt x="594" y="212"/>
                  </a:lnTo>
                  <a:lnTo>
                    <a:pt x="586" y="206"/>
                  </a:lnTo>
                  <a:lnTo>
                    <a:pt x="578" y="202"/>
                  </a:lnTo>
                  <a:lnTo>
                    <a:pt x="564" y="198"/>
                  </a:lnTo>
                  <a:lnTo>
                    <a:pt x="564" y="198"/>
                  </a:lnTo>
                  <a:lnTo>
                    <a:pt x="668" y="198"/>
                  </a:lnTo>
                  <a:lnTo>
                    <a:pt x="668" y="198"/>
                  </a:lnTo>
                  <a:lnTo>
                    <a:pt x="668" y="1006"/>
                  </a:lnTo>
                  <a:lnTo>
                    <a:pt x="668" y="1006"/>
                  </a:lnTo>
                  <a:lnTo>
                    <a:pt x="60" y="1006"/>
                  </a:lnTo>
                  <a:lnTo>
                    <a:pt x="60" y="1006"/>
                  </a:lnTo>
                  <a:lnTo>
                    <a:pt x="60" y="198"/>
                  </a:lnTo>
                  <a:lnTo>
                    <a:pt x="60" y="198"/>
                  </a:lnTo>
                  <a:lnTo>
                    <a:pt x="162" y="198"/>
                  </a:lnTo>
                  <a:lnTo>
                    <a:pt x="162" y="198"/>
                  </a:lnTo>
                  <a:lnTo>
                    <a:pt x="150" y="202"/>
                  </a:lnTo>
                  <a:lnTo>
                    <a:pt x="142" y="206"/>
                  </a:lnTo>
                  <a:lnTo>
                    <a:pt x="134" y="212"/>
                  </a:lnTo>
                  <a:lnTo>
                    <a:pt x="128" y="218"/>
                  </a:lnTo>
                  <a:lnTo>
                    <a:pt x="122" y="226"/>
                  </a:lnTo>
                  <a:lnTo>
                    <a:pt x="120" y="234"/>
                  </a:lnTo>
                  <a:lnTo>
                    <a:pt x="118" y="246"/>
                  </a:lnTo>
                  <a:lnTo>
                    <a:pt x="118" y="246"/>
                  </a:lnTo>
                  <a:close/>
                  <a:moveTo>
                    <a:pt x="132" y="250"/>
                  </a:moveTo>
                  <a:lnTo>
                    <a:pt x="596" y="250"/>
                  </a:lnTo>
                  <a:lnTo>
                    <a:pt x="596" y="250"/>
                  </a:lnTo>
                  <a:lnTo>
                    <a:pt x="596" y="278"/>
                  </a:lnTo>
                  <a:lnTo>
                    <a:pt x="596" y="278"/>
                  </a:lnTo>
                  <a:lnTo>
                    <a:pt x="132" y="278"/>
                  </a:lnTo>
                  <a:lnTo>
                    <a:pt x="132" y="278"/>
                  </a:lnTo>
                  <a:lnTo>
                    <a:pt x="132" y="250"/>
                  </a:lnTo>
                  <a:lnTo>
                    <a:pt x="132" y="250"/>
                  </a:lnTo>
                  <a:close/>
                  <a:moveTo>
                    <a:pt x="292" y="184"/>
                  </a:moveTo>
                  <a:lnTo>
                    <a:pt x="292" y="184"/>
                  </a:lnTo>
                  <a:lnTo>
                    <a:pt x="292" y="130"/>
                  </a:lnTo>
                  <a:lnTo>
                    <a:pt x="292" y="130"/>
                  </a:lnTo>
                  <a:lnTo>
                    <a:pt x="324" y="114"/>
                  </a:lnTo>
                  <a:lnTo>
                    <a:pt x="332" y="110"/>
                  </a:lnTo>
                  <a:lnTo>
                    <a:pt x="326" y="102"/>
                  </a:lnTo>
                  <a:lnTo>
                    <a:pt x="326" y="102"/>
                  </a:lnTo>
                  <a:lnTo>
                    <a:pt x="320" y="94"/>
                  </a:lnTo>
                  <a:lnTo>
                    <a:pt x="316" y="86"/>
                  </a:lnTo>
                  <a:lnTo>
                    <a:pt x="312" y="76"/>
                  </a:lnTo>
                  <a:lnTo>
                    <a:pt x="312" y="66"/>
                  </a:lnTo>
                  <a:lnTo>
                    <a:pt x="312" y="66"/>
                  </a:lnTo>
                  <a:lnTo>
                    <a:pt x="312" y="56"/>
                  </a:lnTo>
                  <a:lnTo>
                    <a:pt x="316" y="46"/>
                  </a:lnTo>
                  <a:lnTo>
                    <a:pt x="320" y="36"/>
                  </a:lnTo>
                  <a:lnTo>
                    <a:pt x="326" y="28"/>
                  </a:lnTo>
                  <a:lnTo>
                    <a:pt x="334" y="22"/>
                  </a:lnTo>
                  <a:lnTo>
                    <a:pt x="344" y="18"/>
                  </a:lnTo>
                  <a:lnTo>
                    <a:pt x="354" y="14"/>
                  </a:lnTo>
                  <a:lnTo>
                    <a:pt x="364" y="14"/>
                  </a:lnTo>
                  <a:lnTo>
                    <a:pt x="364" y="14"/>
                  </a:lnTo>
                  <a:lnTo>
                    <a:pt x="374" y="14"/>
                  </a:lnTo>
                  <a:lnTo>
                    <a:pt x="384" y="18"/>
                  </a:lnTo>
                  <a:lnTo>
                    <a:pt x="394" y="22"/>
                  </a:lnTo>
                  <a:lnTo>
                    <a:pt x="402" y="28"/>
                  </a:lnTo>
                  <a:lnTo>
                    <a:pt x="408" y="36"/>
                  </a:lnTo>
                  <a:lnTo>
                    <a:pt x="412" y="46"/>
                  </a:lnTo>
                  <a:lnTo>
                    <a:pt x="416" y="56"/>
                  </a:lnTo>
                  <a:lnTo>
                    <a:pt x="416" y="66"/>
                  </a:lnTo>
                  <a:lnTo>
                    <a:pt x="416" y="66"/>
                  </a:lnTo>
                  <a:lnTo>
                    <a:pt x="416" y="76"/>
                  </a:lnTo>
                  <a:lnTo>
                    <a:pt x="412" y="86"/>
                  </a:lnTo>
                  <a:lnTo>
                    <a:pt x="408" y="94"/>
                  </a:lnTo>
                  <a:lnTo>
                    <a:pt x="402" y="102"/>
                  </a:lnTo>
                  <a:lnTo>
                    <a:pt x="396" y="110"/>
                  </a:lnTo>
                  <a:lnTo>
                    <a:pt x="396" y="110"/>
                  </a:lnTo>
                  <a:lnTo>
                    <a:pt x="436" y="130"/>
                  </a:lnTo>
                  <a:lnTo>
                    <a:pt x="436" y="130"/>
                  </a:lnTo>
                  <a:lnTo>
                    <a:pt x="436" y="184"/>
                  </a:lnTo>
                  <a:lnTo>
                    <a:pt x="562" y="212"/>
                  </a:lnTo>
                  <a:lnTo>
                    <a:pt x="562" y="212"/>
                  </a:lnTo>
                  <a:lnTo>
                    <a:pt x="568" y="214"/>
                  </a:lnTo>
                  <a:lnTo>
                    <a:pt x="578" y="218"/>
                  </a:lnTo>
                  <a:lnTo>
                    <a:pt x="584" y="222"/>
                  </a:lnTo>
                  <a:lnTo>
                    <a:pt x="590" y="226"/>
                  </a:lnTo>
                  <a:lnTo>
                    <a:pt x="594" y="234"/>
                  </a:lnTo>
                  <a:lnTo>
                    <a:pt x="596" y="242"/>
                  </a:lnTo>
                  <a:lnTo>
                    <a:pt x="132" y="242"/>
                  </a:lnTo>
                  <a:lnTo>
                    <a:pt x="132" y="242"/>
                  </a:lnTo>
                  <a:lnTo>
                    <a:pt x="134" y="234"/>
                  </a:lnTo>
                  <a:lnTo>
                    <a:pt x="138" y="226"/>
                  </a:lnTo>
                  <a:lnTo>
                    <a:pt x="144" y="222"/>
                  </a:lnTo>
                  <a:lnTo>
                    <a:pt x="150" y="218"/>
                  </a:lnTo>
                  <a:lnTo>
                    <a:pt x="160" y="214"/>
                  </a:lnTo>
                  <a:lnTo>
                    <a:pt x="166" y="212"/>
                  </a:lnTo>
                  <a:lnTo>
                    <a:pt x="166" y="212"/>
                  </a:lnTo>
                  <a:lnTo>
                    <a:pt x="286" y="186"/>
                  </a:lnTo>
                  <a:lnTo>
                    <a:pt x="292" y="184"/>
                  </a:lnTo>
                  <a:close/>
                  <a:moveTo>
                    <a:pt x="686" y="120"/>
                  </a:moveTo>
                  <a:lnTo>
                    <a:pt x="448" y="120"/>
                  </a:lnTo>
                  <a:lnTo>
                    <a:pt x="448" y="120"/>
                  </a:lnTo>
                  <a:lnTo>
                    <a:pt x="418" y="104"/>
                  </a:lnTo>
                  <a:lnTo>
                    <a:pt x="418" y="104"/>
                  </a:lnTo>
                  <a:lnTo>
                    <a:pt x="424" y="96"/>
                  </a:lnTo>
                  <a:lnTo>
                    <a:pt x="428" y="86"/>
                  </a:lnTo>
                  <a:lnTo>
                    <a:pt x="430" y="76"/>
                  </a:lnTo>
                  <a:lnTo>
                    <a:pt x="430" y="66"/>
                  </a:lnTo>
                  <a:lnTo>
                    <a:pt x="430" y="66"/>
                  </a:lnTo>
                  <a:lnTo>
                    <a:pt x="430" y="52"/>
                  </a:lnTo>
                  <a:lnTo>
                    <a:pt x="426" y="40"/>
                  </a:lnTo>
                  <a:lnTo>
                    <a:pt x="420" y="28"/>
                  </a:lnTo>
                  <a:lnTo>
                    <a:pt x="412" y="18"/>
                  </a:lnTo>
                  <a:lnTo>
                    <a:pt x="402" y="10"/>
                  </a:lnTo>
                  <a:lnTo>
                    <a:pt x="390" y="4"/>
                  </a:lnTo>
                  <a:lnTo>
                    <a:pt x="378" y="0"/>
                  </a:lnTo>
                  <a:lnTo>
                    <a:pt x="364" y="0"/>
                  </a:lnTo>
                  <a:lnTo>
                    <a:pt x="364" y="0"/>
                  </a:lnTo>
                  <a:lnTo>
                    <a:pt x="350" y="0"/>
                  </a:lnTo>
                  <a:lnTo>
                    <a:pt x="338" y="4"/>
                  </a:lnTo>
                  <a:lnTo>
                    <a:pt x="326" y="10"/>
                  </a:lnTo>
                  <a:lnTo>
                    <a:pt x="316" y="18"/>
                  </a:lnTo>
                  <a:lnTo>
                    <a:pt x="308" y="28"/>
                  </a:lnTo>
                  <a:lnTo>
                    <a:pt x="302" y="40"/>
                  </a:lnTo>
                  <a:lnTo>
                    <a:pt x="298" y="52"/>
                  </a:lnTo>
                  <a:lnTo>
                    <a:pt x="298" y="66"/>
                  </a:lnTo>
                  <a:lnTo>
                    <a:pt x="298" y="66"/>
                  </a:lnTo>
                  <a:lnTo>
                    <a:pt x="298" y="76"/>
                  </a:lnTo>
                  <a:lnTo>
                    <a:pt x="300" y="86"/>
                  </a:lnTo>
                  <a:lnTo>
                    <a:pt x="304" y="96"/>
                  </a:lnTo>
                  <a:lnTo>
                    <a:pt x="310" y="104"/>
                  </a:lnTo>
                  <a:lnTo>
                    <a:pt x="310" y="104"/>
                  </a:lnTo>
                  <a:lnTo>
                    <a:pt x="280" y="120"/>
                  </a:lnTo>
                  <a:lnTo>
                    <a:pt x="42" y="120"/>
                  </a:lnTo>
                  <a:lnTo>
                    <a:pt x="42" y="120"/>
                  </a:lnTo>
                  <a:lnTo>
                    <a:pt x="30" y="120"/>
                  </a:lnTo>
                  <a:lnTo>
                    <a:pt x="22" y="124"/>
                  </a:lnTo>
                  <a:lnTo>
                    <a:pt x="14" y="128"/>
                  </a:lnTo>
                  <a:lnTo>
                    <a:pt x="8" y="134"/>
                  </a:lnTo>
                  <a:lnTo>
                    <a:pt x="4" y="142"/>
                  </a:lnTo>
                  <a:lnTo>
                    <a:pt x="2" y="148"/>
                  </a:lnTo>
                  <a:lnTo>
                    <a:pt x="0" y="160"/>
                  </a:lnTo>
                  <a:lnTo>
                    <a:pt x="0" y="1044"/>
                  </a:lnTo>
                  <a:lnTo>
                    <a:pt x="0" y="1044"/>
                  </a:lnTo>
                  <a:lnTo>
                    <a:pt x="2" y="1056"/>
                  </a:lnTo>
                  <a:lnTo>
                    <a:pt x="4" y="1064"/>
                  </a:lnTo>
                  <a:lnTo>
                    <a:pt x="10" y="1072"/>
                  </a:lnTo>
                  <a:lnTo>
                    <a:pt x="16" y="1076"/>
                  </a:lnTo>
                  <a:lnTo>
                    <a:pt x="22" y="1080"/>
                  </a:lnTo>
                  <a:lnTo>
                    <a:pt x="28" y="1084"/>
                  </a:lnTo>
                  <a:lnTo>
                    <a:pt x="42" y="1086"/>
                  </a:lnTo>
                  <a:lnTo>
                    <a:pt x="686" y="1086"/>
                  </a:lnTo>
                  <a:lnTo>
                    <a:pt x="686" y="1086"/>
                  </a:lnTo>
                  <a:lnTo>
                    <a:pt x="698" y="1084"/>
                  </a:lnTo>
                  <a:lnTo>
                    <a:pt x="706" y="1080"/>
                  </a:lnTo>
                  <a:lnTo>
                    <a:pt x="714" y="1076"/>
                  </a:lnTo>
                  <a:lnTo>
                    <a:pt x="720" y="1070"/>
                  </a:lnTo>
                  <a:lnTo>
                    <a:pt x="724" y="1064"/>
                  </a:lnTo>
                  <a:lnTo>
                    <a:pt x="726" y="1056"/>
                  </a:lnTo>
                  <a:lnTo>
                    <a:pt x="728" y="1044"/>
                  </a:lnTo>
                  <a:lnTo>
                    <a:pt x="728" y="160"/>
                  </a:lnTo>
                  <a:lnTo>
                    <a:pt x="728" y="160"/>
                  </a:lnTo>
                  <a:lnTo>
                    <a:pt x="726" y="150"/>
                  </a:lnTo>
                  <a:lnTo>
                    <a:pt x="724" y="140"/>
                  </a:lnTo>
                  <a:lnTo>
                    <a:pt x="718" y="134"/>
                  </a:lnTo>
                  <a:lnTo>
                    <a:pt x="712" y="128"/>
                  </a:lnTo>
                  <a:lnTo>
                    <a:pt x="706" y="124"/>
                  </a:lnTo>
                  <a:lnTo>
                    <a:pt x="700" y="122"/>
                  </a:lnTo>
                  <a:lnTo>
                    <a:pt x="686" y="120"/>
                  </a:lnTo>
                  <a:lnTo>
                    <a:pt x="686"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0" name="Freeform 28"/>
            <p:cNvSpPr>
              <a:spLocks/>
            </p:cNvSpPr>
            <p:nvPr/>
          </p:nvSpPr>
          <p:spPr bwMode="auto">
            <a:xfrm>
              <a:off x="3134183" y="2249397"/>
              <a:ext cx="2377174" cy="3135680"/>
            </a:xfrm>
            <a:custGeom>
              <a:avLst/>
              <a:gdLst/>
              <a:ahLst/>
              <a:cxnLst>
                <a:cxn ang="0">
                  <a:pos x="550" y="42"/>
                </a:cxn>
                <a:cxn ang="0">
                  <a:pos x="550" y="88"/>
                </a:cxn>
                <a:cxn ang="0">
                  <a:pos x="58" y="88"/>
                </a:cxn>
                <a:cxn ang="0">
                  <a:pos x="58" y="42"/>
                </a:cxn>
                <a:cxn ang="0">
                  <a:pos x="58" y="42"/>
                </a:cxn>
                <a:cxn ang="0">
                  <a:pos x="58" y="34"/>
                </a:cxn>
                <a:cxn ang="0">
                  <a:pos x="60" y="26"/>
                </a:cxn>
                <a:cxn ang="0">
                  <a:pos x="66" y="16"/>
                </a:cxn>
                <a:cxn ang="0">
                  <a:pos x="76" y="6"/>
                </a:cxn>
                <a:cxn ang="0">
                  <a:pos x="86" y="0"/>
                </a:cxn>
                <a:cxn ang="0">
                  <a:pos x="0" y="0"/>
                </a:cxn>
                <a:cxn ang="0">
                  <a:pos x="0" y="0"/>
                </a:cxn>
                <a:cxn ang="0">
                  <a:pos x="0" y="802"/>
                </a:cxn>
                <a:cxn ang="0">
                  <a:pos x="0" y="802"/>
                </a:cxn>
                <a:cxn ang="0">
                  <a:pos x="608" y="802"/>
                </a:cxn>
                <a:cxn ang="0">
                  <a:pos x="608" y="802"/>
                </a:cxn>
                <a:cxn ang="0">
                  <a:pos x="608" y="0"/>
                </a:cxn>
                <a:cxn ang="0">
                  <a:pos x="522" y="0"/>
                </a:cxn>
                <a:cxn ang="0">
                  <a:pos x="522" y="0"/>
                </a:cxn>
                <a:cxn ang="0">
                  <a:pos x="532" y="6"/>
                </a:cxn>
                <a:cxn ang="0">
                  <a:pos x="542" y="16"/>
                </a:cxn>
                <a:cxn ang="0">
                  <a:pos x="548" y="26"/>
                </a:cxn>
                <a:cxn ang="0">
                  <a:pos x="550" y="34"/>
                </a:cxn>
                <a:cxn ang="0">
                  <a:pos x="550" y="42"/>
                </a:cxn>
                <a:cxn ang="0">
                  <a:pos x="550" y="42"/>
                </a:cxn>
              </a:cxnLst>
              <a:rect l="0" t="0" r="r" b="b"/>
              <a:pathLst>
                <a:path w="608" h="802">
                  <a:moveTo>
                    <a:pt x="550" y="42"/>
                  </a:moveTo>
                  <a:lnTo>
                    <a:pt x="550" y="88"/>
                  </a:lnTo>
                  <a:lnTo>
                    <a:pt x="58" y="88"/>
                  </a:lnTo>
                  <a:lnTo>
                    <a:pt x="58" y="42"/>
                  </a:lnTo>
                  <a:lnTo>
                    <a:pt x="58" y="42"/>
                  </a:lnTo>
                  <a:lnTo>
                    <a:pt x="58" y="34"/>
                  </a:lnTo>
                  <a:lnTo>
                    <a:pt x="60" y="26"/>
                  </a:lnTo>
                  <a:lnTo>
                    <a:pt x="66" y="16"/>
                  </a:lnTo>
                  <a:lnTo>
                    <a:pt x="76" y="6"/>
                  </a:lnTo>
                  <a:lnTo>
                    <a:pt x="86" y="0"/>
                  </a:lnTo>
                  <a:lnTo>
                    <a:pt x="0" y="0"/>
                  </a:lnTo>
                  <a:lnTo>
                    <a:pt x="0" y="0"/>
                  </a:lnTo>
                  <a:lnTo>
                    <a:pt x="0" y="802"/>
                  </a:lnTo>
                  <a:lnTo>
                    <a:pt x="0" y="802"/>
                  </a:lnTo>
                  <a:lnTo>
                    <a:pt x="608" y="802"/>
                  </a:lnTo>
                  <a:lnTo>
                    <a:pt x="608" y="802"/>
                  </a:lnTo>
                  <a:lnTo>
                    <a:pt x="608" y="0"/>
                  </a:lnTo>
                  <a:lnTo>
                    <a:pt x="522" y="0"/>
                  </a:lnTo>
                  <a:lnTo>
                    <a:pt x="522" y="0"/>
                  </a:lnTo>
                  <a:lnTo>
                    <a:pt x="532" y="6"/>
                  </a:lnTo>
                  <a:lnTo>
                    <a:pt x="542" y="16"/>
                  </a:lnTo>
                  <a:lnTo>
                    <a:pt x="548" y="26"/>
                  </a:lnTo>
                  <a:lnTo>
                    <a:pt x="550" y="34"/>
                  </a:lnTo>
                  <a:lnTo>
                    <a:pt x="550" y="42"/>
                  </a:lnTo>
                  <a:lnTo>
                    <a:pt x="550"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1" name="Freeform 29"/>
            <p:cNvSpPr>
              <a:spLocks/>
            </p:cNvSpPr>
            <p:nvPr/>
          </p:nvSpPr>
          <p:spPr bwMode="auto">
            <a:xfrm>
              <a:off x="3134183" y="2249397"/>
              <a:ext cx="2377174" cy="3135680"/>
            </a:xfrm>
            <a:custGeom>
              <a:avLst/>
              <a:gdLst/>
              <a:ahLst/>
              <a:cxnLst>
                <a:cxn ang="0">
                  <a:pos x="550" y="42"/>
                </a:cxn>
                <a:cxn ang="0">
                  <a:pos x="550" y="88"/>
                </a:cxn>
                <a:cxn ang="0">
                  <a:pos x="58" y="88"/>
                </a:cxn>
                <a:cxn ang="0">
                  <a:pos x="58" y="42"/>
                </a:cxn>
                <a:cxn ang="0">
                  <a:pos x="58" y="42"/>
                </a:cxn>
                <a:cxn ang="0">
                  <a:pos x="58" y="34"/>
                </a:cxn>
                <a:cxn ang="0">
                  <a:pos x="60" y="26"/>
                </a:cxn>
                <a:cxn ang="0">
                  <a:pos x="66" y="16"/>
                </a:cxn>
                <a:cxn ang="0">
                  <a:pos x="76" y="6"/>
                </a:cxn>
                <a:cxn ang="0">
                  <a:pos x="86" y="0"/>
                </a:cxn>
                <a:cxn ang="0">
                  <a:pos x="0" y="0"/>
                </a:cxn>
                <a:cxn ang="0">
                  <a:pos x="0" y="0"/>
                </a:cxn>
                <a:cxn ang="0">
                  <a:pos x="0" y="802"/>
                </a:cxn>
                <a:cxn ang="0">
                  <a:pos x="0" y="802"/>
                </a:cxn>
                <a:cxn ang="0">
                  <a:pos x="608" y="802"/>
                </a:cxn>
                <a:cxn ang="0">
                  <a:pos x="608" y="802"/>
                </a:cxn>
                <a:cxn ang="0">
                  <a:pos x="608" y="0"/>
                </a:cxn>
                <a:cxn ang="0">
                  <a:pos x="522" y="0"/>
                </a:cxn>
                <a:cxn ang="0">
                  <a:pos x="522" y="0"/>
                </a:cxn>
                <a:cxn ang="0">
                  <a:pos x="532" y="6"/>
                </a:cxn>
                <a:cxn ang="0">
                  <a:pos x="542" y="16"/>
                </a:cxn>
                <a:cxn ang="0">
                  <a:pos x="548" y="26"/>
                </a:cxn>
                <a:cxn ang="0">
                  <a:pos x="550" y="34"/>
                </a:cxn>
                <a:cxn ang="0">
                  <a:pos x="550" y="42"/>
                </a:cxn>
                <a:cxn ang="0">
                  <a:pos x="550" y="42"/>
                </a:cxn>
              </a:cxnLst>
              <a:rect l="0" t="0" r="r" b="b"/>
              <a:pathLst>
                <a:path w="608" h="802">
                  <a:moveTo>
                    <a:pt x="550" y="42"/>
                  </a:moveTo>
                  <a:lnTo>
                    <a:pt x="550" y="88"/>
                  </a:lnTo>
                  <a:lnTo>
                    <a:pt x="58" y="88"/>
                  </a:lnTo>
                  <a:lnTo>
                    <a:pt x="58" y="42"/>
                  </a:lnTo>
                  <a:lnTo>
                    <a:pt x="58" y="42"/>
                  </a:lnTo>
                  <a:lnTo>
                    <a:pt x="58" y="34"/>
                  </a:lnTo>
                  <a:lnTo>
                    <a:pt x="60" y="26"/>
                  </a:lnTo>
                  <a:lnTo>
                    <a:pt x="66" y="16"/>
                  </a:lnTo>
                  <a:lnTo>
                    <a:pt x="76" y="6"/>
                  </a:lnTo>
                  <a:lnTo>
                    <a:pt x="86" y="0"/>
                  </a:lnTo>
                  <a:lnTo>
                    <a:pt x="0" y="0"/>
                  </a:lnTo>
                  <a:lnTo>
                    <a:pt x="0" y="0"/>
                  </a:lnTo>
                  <a:lnTo>
                    <a:pt x="0" y="802"/>
                  </a:lnTo>
                  <a:lnTo>
                    <a:pt x="0" y="802"/>
                  </a:lnTo>
                  <a:lnTo>
                    <a:pt x="608" y="802"/>
                  </a:lnTo>
                  <a:lnTo>
                    <a:pt x="608" y="802"/>
                  </a:lnTo>
                  <a:lnTo>
                    <a:pt x="608" y="0"/>
                  </a:lnTo>
                  <a:lnTo>
                    <a:pt x="522" y="0"/>
                  </a:lnTo>
                  <a:lnTo>
                    <a:pt x="522" y="0"/>
                  </a:lnTo>
                  <a:lnTo>
                    <a:pt x="532" y="6"/>
                  </a:lnTo>
                  <a:lnTo>
                    <a:pt x="542" y="16"/>
                  </a:lnTo>
                  <a:lnTo>
                    <a:pt x="548" y="26"/>
                  </a:lnTo>
                  <a:lnTo>
                    <a:pt x="550" y="34"/>
                  </a:lnTo>
                  <a:lnTo>
                    <a:pt x="550" y="42"/>
                  </a:lnTo>
                  <a:lnTo>
                    <a:pt x="550"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4" name="Freeform 32"/>
            <p:cNvSpPr>
              <a:spLocks/>
            </p:cNvSpPr>
            <p:nvPr/>
          </p:nvSpPr>
          <p:spPr bwMode="auto">
            <a:xfrm>
              <a:off x="3134183" y="2225938"/>
              <a:ext cx="398802" cy="23459"/>
            </a:xfrm>
            <a:custGeom>
              <a:avLst/>
              <a:gdLst/>
              <a:ahLst/>
              <a:cxnLst>
                <a:cxn ang="0">
                  <a:pos x="102" y="0"/>
                </a:cxn>
                <a:cxn ang="0">
                  <a:pos x="102" y="0"/>
                </a:cxn>
                <a:cxn ang="0">
                  <a:pos x="0" y="0"/>
                </a:cxn>
                <a:cxn ang="0">
                  <a:pos x="0" y="0"/>
                </a:cxn>
                <a:cxn ang="0">
                  <a:pos x="0" y="6"/>
                </a:cxn>
                <a:cxn ang="0">
                  <a:pos x="86" y="6"/>
                </a:cxn>
                <a:cxn ang="0">
                  <a:pos x="86" y="6"/>
                </a:cxn>
                <a:cxn ang="0">
                  <a:pos x="94" y="2"/>
                </a:cxn>
                <a:cxn ang="0">
                  <a:pos x="102" y="0"/>
                </a:cxn>
                <a:cxn ang="0">
                  <a:pos x="102" y="0"/>
                </a:cxn>
              </a:cxnLst>
              <a:rect l="0" t="0" r="r" b="b"/>
              <a:pathLst>
                <a:path w="102" h="6">
                  <a:moveTo>
                    <a:pt x="102" y="0"/>
                  </a:moveTo>
                  <a:lnTo>
                    <a:pt x="102" y="0"/>
                  </a:lnTo>
                  <a:lnTo>
                    <a:pt x="0" y="0"/>
                  </a:lnTo>
                  <a:lnTo>
                    <a:pt x="0" y="0"/>
                  </a:lnTo>
                  <a:lnTo>
                    <a:pt x="0" y="6"/>
                  </a:lnTo>
                  <a:lnTo>
                    <a:pt x="86" y="6"/>
                  </a:lnTo>
                  <a:lnTo>
                    <a:pt x="86" y="6"/>
                  </a:lnTo>
                  <a:lnTo>
                    <a:pt x="94" y="2"/>
                  </a:lnTo>
                  <a:lnTo>
                    <a:pt x="102" y="0"/>
                  </a:lnTo>
                  <a:lnTo>
                    <a:pt x="102" y="0"/>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5" name="Freeform 33"/>
            <p:cNvSpPr>
              <a:spLocks/>
            </p:cNvSpPr>
            <p:nvPr/>
          </p:nvSpPr>
          <p:spPr bwMode="auto">
            <a:xfrm>
              <a:off x="5104734" y="2225938"/>
              <a:ext cx="406622" cy="23459"/>
            </a:xfrm>
            <a:custGeom>
              <a:avLst/>
              <a:gdLst/>
              <a:ahLst/>
              <a:cxnLst>
                <a:cxn ang="0">
                  <a:pos x="0" y="0"/>
                </a:cxn>
                <a:cxn ang="0">
                  <a:pos x="0" y="0"/>
                </a:cxn>
                <a:cxn ang="0">
                  <a:pos x="10" y="2"/>
                </a:cxn>
                <a:cxn ang="0">
                  <a:pos x="18" y="6"/>
                </a:cxn>
                <a:cxn ang="0">
                  <a:pos x="104" y="6"/>
                </a:cxn>
                <a:cxn ang="0">
                  <a:pos x="104" y="6"/>
                </a:cxn>
                <a:cxn ang="0">
                  <a:pos x="104" y="0"/>
                </a:cxn>
                <a:cxn ang="0">
                  <a:pos x="104" y="0"/>
                </a:cxn>
                <a:cxn ang="0">
                  <a:pos x="0" y="0"/>
                </a:cxn>
                <a:cxn ang="0">
                  <a:pos x="0" y="0"/>
                </a:cxn>
              </a:cxnLst>
              <a:rect l="0" t="0" r="r" b="b"/>
              <a:pathLst>
                <a:path w="104" h="6">
                  <a:moveTo>
                    <a:pt x="0" y="0"/>
                  </a:moveTo>
                  <a:lnTo>
                    <a:pt x="0" y="0"/>
                  </a:lnTo>
                  <a:lnTo>
                    <a:pt x="10" y="2"/>
                  </a:lnTo>
                  <a:lnTo>
                    <a:pt x="18" y="6"/>
                  </a:lnTo>
                  <a:lnTo>
                    <a:pt x="104" y="6"/>
                  </a:lnTo>
                  <a:lnTo>
                    <a:pt x="104" y="6"/>
                  </a:lnTo>
                  <a:lnTo>
                    <a:pt x="104" y="0"/>
                  </a:lnTo>
                  <a:lnTo>
                    <a:pt x="104" y="0"/>
                  </a:lnTo>
                  <a:lnTo>
                    <a:pt x="0" y="0"/>
                  </a:lnTo>
                  <a:lnTo>
                    <a:pt x="0" y="0"/>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429000" y="152400"/>
            <a:ext cx="2353529"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4800" dirty="0" smtClean="0">
                <a:solidFill>
                  <a:schemeClr val="tx1"/>
                </a:solidFill>
                <a:latin typeface="NikoshBAN" pitchFamily="2" charset="0"/>
                <a:cs typeface="NikoshBAN" pitchFamily="2" charset="0"/>
              </a:rPr>
              <a:t>বাড়ির কাজ</a:t>
            </a:r>
            <a:endParaRPr lang="en-US" sz="4800" dirty="0">
              <a:solidFill>
                <a:schemeClr val="tx1"/>
              </a:solidFill>
              <a:latin typeface="NikoshBAN" pitchFamily="2" charset="0"/>
              <a:cs typeface="NikoshBAN" pitchFamily="2" charset="0"/>
            </a:endParaRPr>
          </a:p>
        </p:txBody>
      </p:sp>
      <p:sp>
        <p:nvSpPr>
          <p:cNvPr id="74" name="TextBox 73"/>
          <p:cNvSpPr txBox="1"/>
          <p:nvPr/>
        </p:nvSpPr>
        <p:spPr>
          <a:xfrm>
            <a:off x="2459796" y="2743200"/>
            <a:ext cx="4671472" cy="1569660"/>
          </a:xfrm>
          <a:prstGeom prst="rect">
            <a:avLst/>
          </a:prstGeom>
          <a:noFill/>
        </p:spPr>
        <p:txBody>
          <a:bodyPr wrap="none" rtlCol="0">
            <a:spAutoFit/>
          </a:bodyPr>
          <a:lstStyle/>
          <a:p>
            <a:r>
              <a:rPr lang="bn-BD" sz="3200" spc="-150" dirty="0" smtClean="0">
                <a:latin typeface="NikoshBAN" pitchFamily="2" charset="0"/>
                <a:cs typeface="NikoshBAN" pitchFamily="2" charset="0"/>
              </a:rPr>
              <a:t>বিভিন্ন শ্রেণির লিভারের সাথে আমাদের </a:t>
            </a:r>
          </a:p>
          <a:p>
            <a:r>
              <a:rPr lang="bn-BD" sz="3200" spc="-150" dirty="0" smtClean="0">
                <a:latin typeface="NikoshBAN" pitchFamily="2" charset="0"/>
                <a:cs typeface="NikoshBAN" pitchFamily="2" charset="0"/>
              </a:rPr>
              <a:t>দেহের অঙ্গের কাজের মিল আছে এমন </a:t>
            </a:r>
          </a:p>
          <a:p>
            <a:r>
              <a:rPr lang="bn-BD" sz="3200" spc="-150" dirty="0" smtClean="0">
                <a:latin typeface="NikoshBAN" pitchFamily="2" charset="0"/>
                <a:cs typeface="NikoshBAN" pitchFamily="2" charset="0"/>
              </a:rPr>
              <a:t>তিনটি কাজের বর্ণনা কর।</a:t>
            </a:r>
            <a:endParaRPr lang="en-US" sz="3200" spc="-15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685800" y="1563469"/>
            <a:ext cx="2813591" cy="646331"/>
          </a:xfrm>
          <a:prstGeom prst="rect">
            <a:avLst/>
          </a:prstGeom>
          <a:solidFill>
            <a:schemeClr val="accent2">
              <a:lumMod val="60000"/>
              <a:lumOff val="40000"/>
            </a:schemeClr>
          </a:solidFill>
        </p:spPr>
        <p:txBody>
          <a:bodyPr wrap="none" rtlCol="0">
            <a:spAutoFit/>
          </a:bodyPr>
          <a:lstStyle/>
          <a:p>
            <a:r>
              <a:rPr lang="bn-BD" sz="3600" dirty="0" smtClean="0">
                <a:latin typeface="NikoshBAN" pitchFamily="2" charset="0"/>
                <a:cs typeface="NikoshBAN" pitchFamily="2" charset="0"/>
              </a:rPr>
              <a:t>আশা করি তোমরা,</a:t>
            </a:r>
            <a:endParaRPr lang="en-US" sz="3600" dirty="0">
              <a:latin typeface="NikoshBAN" pitchFamily="2" charset="0"/>
              <a:cs typeface="NikoshBAN" pitchFamily="2" charset="0"/>
            </a:endParaRPr>
          </a:p>
        </p:txBody>
      </p:sp>
      <p:sp>
        <p:nvSpPr>
          <p:cNvPr id="4" name="TextBox 3"/>
          <p:cNvSpPr txBox="1"/>
          <p:nvPr/>
        </p:nvSpPr>
        <p:spPr>
          <a:xfrm>
            <a:off x="685800" y="2474893"/>
            <a:ext cx="7104830" cy="954107"/>
          </a:xfrm>
          <a:prstGeom prst="rect">
            <a:avLst/>
          </a:prstGeom>
          <a:solidFill>
            <a:schemeClr val="accent3">
              <a:lumMod val="60000"/>
              <a:lumOff val="40000"/>
            </a:schemeClr>
          </a:solidFill>
        </p:spPr>
        <p:txBody>
          <a:bodyPr wrap="none" rtlCol="0">
            <a:spAutoFit/>
          </a:bodyPr>
          <a:lstStyle/>
          <a:p>
            <a:pPr>
              <a:buFont typeface="Wingdings" pitchFamily="2" charset="2"/>
              <a:buChar char="Ø"/>
            </a:pPr>
            <a:r>
              <a:rPr lang="bn-BD" sz="2800" dirty="0" smtClean="0">
                <a:latin typeface="NikoshBAN" pitchFamily="2" charset="0"/>
                <a:cs typeface="NikoshBAN" pitchFamily="2" charset="0"/>
              </a:rPr>
              <a:t> দেহের বিভিন্ন অঙ্গের সাথে বিভিন্ন সরল যন্ত্রের কাজের তুলনা</a:t>
            </a:r>
          </a:p>
          <a:p>
            <a:r>
              <a:rPr lang="bn-BD" sz="2800" dirty="0" smtClean="0">
                <a:latin typeface="NikoshBAN" pitchFamily="2" charset="0"/>
                <a:cs typeface="NikoshBAN" pitchFamily="2" charset="0"/>
              </a:rPr>
              <a:t>    করতে </a:t>
            </a:r>
            <a:r>
              <a:rPr lang="en-US" sz="2800" dirty="0" err="1" smtClean="0">
                <a:latin typeface="NikoshBAN" pitchFamily="2" charset="0"/>
                <a:cs typeface="NikoshBAN" pitchFamily="2" charset="0"/>
              </a:rPr>
              <a:t>পারবে</a:t>
            </a:r>
            <a:endParaRPr lang="en-US" sz="2800" dirty="0">
              <a:latin typeface="NikoshBAN" pitchFamily="2" charset="0"/>
              <a:cs typeface="NikoshBAN" pitchFamily="2" charset="0"/>
            </a:endParaRPr>
          </a:p>
        </p:txBody>
      </p:sp>
      <p:sp>
        <p:nvSpPr>
          <p:cNvPr id="6" name="TextBox 5"/>
          <p:cNvSpPr txBox="1"/>
          <p:nvPr/>
        </p:nvSpPr>
        <p:spPr>
          <a:xfrm>
            <a:off x="685800" y="3770293"/>
            <a:ext cx="8001000" cy="954107"/>
          </a:xfrm>
          <a:prstGeom prst="rect">
            <a:avLst/>
          </a:prstGeom>
          <a:solidFill>
            <a:schemeClr val="accent3">
              <a:lumMod val="60000"/>
              <a:lumOff val="40000"/>
            </a:schemeClr>
          </a:solidFill>
        </p:spPr>
        <p:txBody>
          <a:bodyPr wrap="square" rtlCol="0">
            <a:spAutoFit/>
          </a:bodyPr>
          <a:lstStyle/>
          <a:p>
            <a:pPr>
              <a:buFont typeface="Wingdings" pitchFamily="2" charset="2"/>
              <a:buChar char="Ø"/>
            </a:pPr>
            <a:r>
              <a:rPr lang="bn-BD" sz="2800" dirty="0" smtClean="0">
                <a:latin typeface="NikoshBAN" pitchFamily="2" charset="0"/>
                <a:cs typeface="NikoshBAN" pitchFamily="2" charset="0"/>
              </a:rPr>
              <a:t>  আমাদের দেহের বিভিন্ন অঙ্গকে কীভাবে ব্যবহার করলে অধিক </a:t>
            </a:r>
          </a:p>
          <a:p>
            <a:r>
              <a:rPr lang="bn-BD" sz="2800" dirty="0" smtClean="0">
                <a:latin typeface="NikoshBAN" pitchFamily="2" charset="0"/>
                <a:cs typeface="NikoshBAN" pitchFamily="2" charset="0"/>
              </a:rPr>
              <a:t>     যান্ত্রিক সুবিধা  পাওয়া যায় তা ব্যবহারিক ক্ষেত্রে প্রয়োগ করতে পারবে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tretch/>
        </p:blipFill>
        <p:spPr>
          <a:xfrm>
            <a:off x="127635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232196"/>
            <a:ext cx="8763000" cy="1569660"/>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IN" sz="3200" dirty="0">
                <a:latin typeface="Nikosh" pitchFamily="2" charset="0"/>
                <a:cs typeface="Nikosh" pitchFamily="2" charset="0"/>
              </a:rPr>
              <a:t>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9301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 name="Picture 4" descr="ROSE - Copy copy.png"/>
          <p:cNvPicPr>
            <a:picLocks noChangeAspect="1"/>
          </p:cNvPicPr>
          <p:nvPr/>
        </p:nvPicPr>
        <p:blipFill>
          <a:blip r:embed="rId3" cstate="print"/>
          <a:stretch>
            <a:fillRect/>
          </a:stretch>
        </p:blipFill>
        <p:spPr>
          <a:xfrm>
            <a:off x="3352800" y="3173530"/>
            <a:ext cx="2341550" cy="3760670"/>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Welcome.gif"/>
          <p:cNvPicPr>
            <a:picLocks noChangeAspect="1"/>
          </p:cNvPicPr>
          <p:nvPr/>
        </p:nvPicPr>
        <p:blipFill>
          <a:blip r:embed="rId4" cstate="print"/>
          <a:stretch>
            <a:fillRect/>
          </a:stretch>
        </p:blipFill>
        <p:spPr>
          <a:xfrm>
            <a:off x="1905000" y="1676400"/>
            <a:ext cx="5177741" cy="22938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latin typeface="NikoshBAN" pitchFamily="2" charset="0"/>
                <a:cs typeface="NikoshBAN" pitchFamily="2" charset="0"/>
              </a:rPr>
              <a:t>এ,কে,এম,আই,খায়রুল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আলম</a:t>
            </a: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সিনিয়র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সহকারি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endParaRPr lang="en-US" sz="2800" dirty="0" smtClean="0">
              <a:latin typeface="NikoshBAN" pitchFamily="2" charset="0"/>
              <a:cs typeface="NikoshBAN" pitchFamily="2" charset="0"/>
            </a:endParaRPr>
          </a:p>
          <a:p>
            <a:pPr algn="ctr"/>
            <a:r>
              <a:rPr lang="en-US" sz="2800" spc="-150" dirty="0" err="1" smtClean="0">
                <a:latin typeface="NikoshBAN" pitchFamily="2" charset="0"/>
                <a:cs typeface="NikoshBAN" pitchFamily="2" charset="0"/>
              </a:rPr>
              <a:t>নিউ</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মডেল</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বহমুখী</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উচ্চ</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বিদ্যালয়</a:t>
            </a:r>
            <a:endParaRPr lang="en-US" sz="2800" spc="-15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শুক্রাবাদ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ঢাকা</a:t>
            </a:r>
            <a:r>
              <a:rPr lang="en-US" sz="2800" dirty="0" smtClean="0">
                <a:latin typeface="NikoshBAN" pitchFamily="2" charset="0"/>
                <a:cs typeface="NikoshBAN" pitchFamily="2" charset="0"/>
              </a:rPr>
              <a:t> – ১২০৭</a:t>
            </a:r>
            <a:endParaRPr lang="en-US" sz="2800" dirty="0"/>
          </a:p>
        </p:txBody>
      </p:sp>
      <p:sp>
        <p:nvSpPr>
          <p:cNvPr id="8" name="TextBox 7"/>
          <p:cNvSpPr txBox="1"/>
          <p:nvPr/>
        </p:nvSpPr>
        <p:spPr>
          <a:xfrm rot="21438531">
            <a:off x="5105400" y="2820910"/>
            <a:ext cx="3352800" cy="1815882"/>
          </a:xfrm>
          <a:prstGeom prst="rect">
            <a:avLst/>
          </a:prstGeom>
          <a:noFill/>
        </p:spPr>
        <p:txBody>
          <a:bodyPr wrap="square" rtlCol="0">
            <a:prstTxWarp prst="textWave1">
              <a:avLst/>
            </a:prstTxWarp>
            <a:spAutoFit/>
          </a:bodyPr>
          <a:lstStyle/>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ষষ্ঠ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একাদশ </a:t>
            </a:r>
            <a:r>
              <a:rPr lang="en-US" sz="2800" dirty="0" err="1" smtClean="0">
                <a:latin typeface="NikoshBAN" pitchFamily="2" charset="0"/>
                <a:cs typeface="NikoshBAN" pitchFamily="2" charset="0"/>
              </a:rPr>
              <a:t>অধ্যায়</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বল এবং সরল যন্ত্র</a:t>
            </a:r>
            <a:endParaRPr lang="en-US" sz="2800" dirty="0" smtClean="0">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arton.png"/>
          <p:cNvPicPr>
            <a:picLocks noChangeAspect="1"/>
          </p:cNvPicPr>
          <p:nvPr/>
        </p:nvPicPr>
        <p:blipFill>
          <a:blip r:embed="rId3" cstate="print"/>
          <a:stretch>
            <a:fillRect/>
          </a:stretch>
        </p:blipFill>
        <p:spPr>
          <a:xfrm>
            <a:off x="6150470" y="1571456"/>
            <a:ext cx="1811116" cy="1781344"/>
          </a:xfrm>
          <a:prstGeom prst="rect">
            <a:avLst/>
          </a:prstGeom>
          <a:scene3d>
            <a:camera prst="perspectiveRelaxedModerately"/>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TextBox 8"/>
          <p:cNvSpPr txBox="1"/>
          <p:nvPr/>
        </p:nvSpPr>
        <p:spPr>
          <a:xfrm>
            <a:off x="2209800" y="3429000"/>
            <a:ext cx="4038600" cy="584775"/>
          </a:xfrm>
          <a:prstGeom prst="rect">
            <a:avLst/>
          </a:prstGeom>
          <a:solidFill>
            <a:schemeClr val="accent2">
              <a:lumMod val="20000"/>
              <a:lumOff val="80000"/>
            </a:schemeClr>
          </a:solidFill>
        </p:spPr>
        <p:txBody>
          <a:bodyPr wrap="square" rtlCol="0">
            <a:spAutoFit/>
          </a:bodyPr>
          <a:lstStyle/>
          <a:p>
            <a:r>
              <a:rPr lang="bn-BD" sz="3200" dirty="0" smtClean="0">
                <a:latin typeface="NikoshBAN" pitchFamily="2" charset="0"/>
                <a:cs typeface="NikoshBAN" pitchFamily="2" charset="0"/>
              </a:rPr>
              <a:t>ভিডিওটিতে কী দেখতে পেলে?</a:t>
            </a:r>
            <a:endParaRPr lang="en-US" sz="3200" dirty="0">
              <a:latin typeface="NikoshBAN" pitchFamily="2" charset="0"/>
              <a:cs typeface="NikoshBAN" pitchFamily="2" charset="0"/>
            </a:endParaRPr>
          </a:p>
        </p:txBody>
      </p:sp>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209800" y="381000"/>
            <a:ext cx="4709944" cy="707886"/>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bn-BD" sz="4000" dirty="0" smtClean="0">
                <a:latin typeface="NikoshBAN" pitchFamily="2" charset="0"/>
                <a:cs typeface="NikoshBAN" pitchFamily="2" charset="0"/>
              </a:rPr>
              <a:t>একটি দৌড় প্রতিযোগিতা </a:t>
            </a:r>
            <a:r>
              <a:rPr lang="bn-BD" sz="4000" dirty="0" smtClean="0">
                <a:latin typeface="NikoshBAN" pitchFamily="2" charset="0"/>
                <a:cs typeface="NikoshBAN" pitchFamily="2" charset="0"/>
              </a:rPr>
              <a:t>দেখ</a:t>
            </a:r>
            <a:endParaRPr lang="en-US" sz="4000" dirty="0">
              <a:latin typeface="NikoshBAN" pitchFamily="2" charset="0"/>
              <a:cs typeface="NikoshBAN" pitchFamily="2" charset="0"/>
            </a:endParaRPr>
          </a:p>
        </p:txBody>
      </p:sp>
      <p:graphicFrame>
        <p:nvGraphicFramePr>
          <p:cNvPr id="8" name="Object 7">
            <a:hlinkClick r:id="" action="ppaction://ole?verb=0"/>
          </p:cNvPr>
          <p:cNvGraphicFramePr>
            <a:graphicFrameLocks noChangeAspect="1"/>
          </p:cNvGraphicFramePr>
          <p:nvPr/>
        </p:nvGraphicFramePr>
        <p:xfrm>
          <a:off x="3352800" y="1447800"/>
          <a:ext cx="2362200" cy="1543051"/>
        </p:xfrm>
        <a:graphic>
          <a:graphicData uri="http://schemas.openxmlformats.org/presentationml/2006/ole">
            <p:oleObj spid="_x0000_s1027" name="Packager Shell Object" showAsIcon="1" r:id="rId4" imgW="914400" imgH="771480" progId="Package">
              <p:embed/>
            </p:oleObj>
          </a:graphicData>
        </a:graphic>
      </p:graphicFrame>
      <p:sp>
        <p:nvSpPr>
          <p:cNvPr id="5" name="TextBox 4"/>
          <p:cNvSpPr txBox="1"/>
          <p:nvPr/>
        </p:nvSpPr>
        <p:spPr>
          <a:xfrm>
            <a:off x="533400" y="3429000"/>
            <a:ext cx="7696200" cy="584775"/>
          </a:xfrm>
          <a:prstGeom prst="rect">
            <a:avLst/>
          </a:prstGeom>
          <a:solidFill>
            <a:schemeClr val="accent6">
              <a:lumMod val="60000"/>
              <a:lumOff val="40000"/>
            </a:schemeClr>
          </a:solidFill>
        </p:spPr>
        <p:txBody>
          <a:bodyPr wrap="square" rtlCol="0">
            <a:spAutoFit/>
          </a:bodyPr>
          <a:lstStyle/>
          <a:p>
            <a:r>
              <a:rPr lang="bn-BD" sz="3200" dirty="0" smtClean="0">
                <a:latin typeface="NikoshBAN" pitchFamily="2" charset="0"/>
                <a:cs typeface="NikoshBAN" pitchFamily="2" charset="0"/>
              </a:rPr>
              <a:t>শরীরের বিভিন্ন অঙ্গ সামনে পিছনে নিয়ে কীভাবে দৌড়াচ্ছে ?</a:t>
            </a:r>
            <a:endParaRPr lang="en-US" sz="3200" dirty="0">
              <a:latin typeface="NikoshBAN" pitchFamily="2" charset="0"/>
              <a:cs typeface="NikoshBAN" pitchFamily="2" charset="0"/>
            </a:endParaRPr>
          </a:p>
        </p:txBody>
      </p:sp>
      <p:sp>
        <p:nvSpPr>
          <p:cNvPr id="6" name="TextBox 5"/>
          <p:cNvSpPr txBox="1"/>
          <p:nvPr/>
        </p:nvSpPr>
        <p:spPr>
          <a:xfrm>
            <a:off x="457200" y="3429000"/>
            <a:ext cx="8001000" cy="584775"/>
          </a:xfrm>
          <a:prstGeom prst="rect">
            <a:avLst/>
          </a:prstGeom>
          <a:solidFill>
            <a:schemeClr val="accent3">
              <a:lumMod val="60000"/>
              <a:lumOff val="40000"/>
            </a:schemeClr>
          </a:solidFill>
        </p:spPr>
        <p:txBody>
          <a:bodyPr wrap="square" rtlCol="0">
            <a:spAutoFit/>
          </a:bodyPr>
          <a:lstStyle/>
          <a:p>
            <a:r>
              <a:rPr lang="bn-BD" sz="3200" dirty="0" smtClean="0">
                <a:latin typeface="NikoshBAN" pitchFamily="2" charset="0"/>
                <a:cs typeface="NikoshBAN" pitchFamily="2" charset="0"/>
              </a:rPr>
              <a:t>বিভিন্ন অঙ্গের কাজের সাথে কোনো যন্ত্রের সাথে কী মিল আছে?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a:stretch>
        </a:blip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819400" y="181302"/>
            <a:ext cx="3623108" cy="707886"/>
          </a:xfrm>
          <a:prstGeom prst="rect">
            <a:avLst/>
          </a:prstGeom>
          <a:gradFill>
            <a:gsLst>
              <a:gs pos="0">
                <a:srgbClr val="03D4A8"/>
              </a:gs>
              <a:gs pos="25000">
                <a:srgbClr val="21D6E0"/>
              </a:gs>
              <a:gs pos="75000">
                <a:srgbClr val="0087E6"/>
              </a:gs>
              <a:gs pos="100000">
                <a:srgbClr val="005CBF"/>
              </a:gs>
            </a:gsLst>
            <a:lin ang="16200000" scaled="0"/>
          </a:gra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bn-BD" sz="4000" dirty="0" smtClean="0">
                <a:solidFill>
                  <a:schemeClr val="tx1"/>
                </a:solidFill>
                <a:latin typeface="NikoshBAN" pitchFamily="2" charset="0"/>
                <a:cs typeface="NikoshBAN" pitchFamily="2" charset="0"/>
              </a:rPr>
              <a:t> মানবদেহ ও সরল যন্ত্র</a:t>
            </a:r>
            <a:endParaRPr lang="en-US" sz="40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33401" y="3998893"/>
            <a:ext cx="7239000" cy="95410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bn-BD" sz="2800" dirty="0" smtClean="0">
                <a:latin typeface="NikoshBAN" pitchFamily="2" charset="0"/>
                <a:cs typeface="NikoshBAN" pitchFamily="2" charset="0"/>
              </a:rPr>
              <a:t>  ব্যবহারিক জীবনে শরীরের কোন অঙ্গ কীভাবে ব্যবহার  করলে </a:t>
            </a:r>
          </a:p>
          <a:p>
            <a:r>
              <a:rPr lang="bn-BD" sz="2800" dirty="0" smtClean="0">
                <a:latin typeface="NikoshBAN" pitchFamily="2" charset="0"/>
                <a:cs typeface="NikoshBAN" pitchFamily="2" charset="0"/>
              </a:rPr>
              <a:t>      অধিক যান্ত্রিক সুবিধা পাওয়া যাবে তা ব্যাখ্যা করতে </a:t>
            </a:r>
            <a:r>
              <a:rPr lang="en-US" sz="2800" dirty="0" err="1" smtClean="0">
                <a:latin typeface="NikoshBAN" pitchFamily="2" charset="0"/>
                <a:cs typeface="NikoshBAN" pitchFamily="2" charset="0"/>
              </a:rPr>
              <a:t>পারবে</a:t>
            </a:r>
            <a:endParaRPr lang="en-US" sz="2800" dirty="0">
              <a:latin typeface="NikoshBAN" pitchFamily="2" charset="0"/>
              <a:cs typeface="NikoshBAN" pitchFamily="2" charset="0"/>
            </a:endParaRPr>
          </a:p>
        </p:txBody>
      </p:sp>
      <p:sp>
        <p:nvSpPr>
          <p:cNvPr id="13" name="TextBox 12"/>
          <p:cNvSpPr txBox="1"/>
          <p:nvPr/>
        </p:nvSpPr>
        <p:spPr>
          <a:xfrm>
            <a:off x="533400" y="2667000"/>
            <a:ext cx="7010400"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bn-BD" sz="2800" dirty="0" smtClean="0">
                <a:latin typeface="NikoshBAN" pitchFamily="2" charset="0"/>
                <a:cs typeface="NikoshBAN" pitchFamily="2" charset="0"/>
              </a:rPr>
              <a:t> মানব দেহের বিভিন্ন অঙ্গের সাথে সরল যন্ত্রের কাজের তুলনা</a:t>
            </a:r>
          </a:p>
          <a:p>
            <a:r>
              <a:rPr lang="bn-BD" sz="2800" dirty="0" smtClean="0">
                <a:latin typeface="NikoshBAN" pitchFamily="2" charset="0"/>
                <a:cs typeface="NikoshBAN" pitchFamily="2" charset="0"/>
              </a:rPr>
              <a:t>    করতে </a:t>
            </a:r>
            <a:r>
              <a:rPr lang="en-US" sz="2800" dirty="0" err="1" smtClean="0">
                <a:latin typeface="NikoshBAN" pitchFamily="2" charset="0"/>
                <a:cs typeface="NikoshBAN" pitchFamily="2" charset="0"/>
              </a:rPr>
              <a:t>পারবে</a:t>
            </a:r>
            <a:endParaRPr lang="en-US" sz="2800" dirty="0">
              <a:latin typeface="NikoshBAN" pitchFamily="2" charset="0"/>
              <a:cs typeface="NikoshBAN" pitchFamily="2" charset="0"/>
            </a:endParaRPr>
          </a:p>
        </p:txBody>
      </p:sp>
      <p:sp>
        <p:nvSpPr>
          <p:cNvPr id="7" name="TextBox 6"/>
          <p:cNvSpPr txBox="1"/>
          <p:nvPr/>
        </p:nvSpPr>
        <p:spPr>
          <a:xfrm>
            <a:off x="1488652" y="1828800"/>
            <a:ext cx="394531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শিক্ষার্থীরা...</a:t>
            </a:r>
            <a:endParaRPr lang="en-US" sz="3600" dirty="0">
              <a:latin typeface="NikoshBAN" pitchFamily="2" charset="0"/>
              <a:cs typeface="NikoshBAN" pitchFamily="2" charset="0"/>
            </a:endParaRPr>
          </a:p>
        </p:txBody>
      </p:sp>
      <p:grpSp>
        <p:nvGrpSpPr>
          <p:cNvPr id="8" name="Group 13"/>
          <p:cNvGrpSpPr/>
          <p:nvPr/>
        </p:nvGrpSpPr>
        <p:grpSpPr>
          <a:xfrm>
            <a:off x="2895600" y="381000"/>
            <a:ext cx="3810000" cy="1143000"/>
            <a:chOff x="1295400" y="533400"/>
            <a:chExt cx="3810000" cy="1371600"/>
          </a:xfrm>
        </p:grpSpPr>
        <p:sp>
          <p:nvSpPr>
            <p:cNvPr id="9"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066800" y="457200"/>
            <a:ext cx="66294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BD" sz="3600" dirty="0" smtClean="0">
                <a:latin typeface="NikoshBAN" pitchFamily="2" charset="0"/>
                <a:cs typeface="NikoshBAN" pitchFamily="2" charset="0"/>
              </a:rPr>
              <a:t>আমাদের চারপাশে ঘটে এমন একটি ঘটনা </a:t>
            </a:r>
            <a:r>
              <a:rPr lang="bn-BD" sz="3600" dirty="0" smtClean="0">
                <a:latin typeface="NikoshBAN" pitchFamily="2" charset="0"/>
                <a:cs typeface="NikoshBAN" pitchFamily="2" charset="0"/>
              </a:rPr>
              <a:t>দেখ</a:t>
            </a:r>
            <a:endParaRPr lang="en-US" sz="3600" dirty="0">
              <a:latin typeface="NikoshBAN" pitchFamily="2" charset="0"/>
              <a:cs typeface="NikoshBAN" pitchFamily="2" charset="0"/>
            </a:endParaRPr>
          </a:p>
        </p:txBody>
      </p:sp>
      <p:pic>
        <p:nvPicPr>
          <p:cNvPr id="7" name="Picture 6" descr="sugarcane_small.jpg"/>
          <p:cNvPicPr>
            <a:picLocks noChangeAspect="1"/>
          </p:cNvPicPr>
          <p:nvPr/>
        </p:nvPicPr>
        <p:blipFill>
          <a:blip r:embed="rId3" cstate="print"/>
          <a:stretch>
            <a:fillRect/>
          </a:stretch>
        </p:blipFill>
        <p:spPr>
          <a:xfrm>
            <a:off x="762000" y="1447800"/>
            <a:ext cx="5176345" cy="4040074"/>
          </a:xfrm>
          <a:prstGeom prst="rect">
            <a:avLst/>
          </a:prstGeom>
        </p:spPr>
      </p:pic>
      <p:grpSp>
        <p:nvGrpSpPr>
          <p:cNvPr id="9" name="Group 8"/>
          <p:cNvGrpSpPr/>
          <p:nvPr/>
        </p:nvGrpSpPr>
        <p:grpSpPr>
          <a:xfrm>
            <a:off x="3429000" y="1447800"/>
            <a:ext cx="5499229" cy="1219200"/>
            <a:chOff x="3505200" y="1524000"/>
            <a:chExt cx="5499229" cy="1219200"/>
          </a:xfrm>
        </p:grpSpPr>
        <p:sp>
          <p:nvSpPr>
            <p:cNvPr id="5" name="TextBox 4"/>
            <p:cNvSpPr txBox="1"/>
            <p:nvPr/>
          </p:nvSpPr>
          <p:spPr>
            <a:xfrm>
              <a:off x="3946634" y="1533059"/>
              <a:ext cx="5057795" cy="584775"/>
            </a:xfrm>
            <a:prstGeom prst="rect">
              <a:avLst/>
            </a:prstGeom>
            <a:noFill/>
          </p:spPr>
          <p:txBody>
            <a:bodyPr wrap="none" rtlCol="0">
              <a:spAutoFit/>
            </a:bodyPr>
            <a:lstStyle/>
            <a:p>
              <a:r>
                <a:rPr lang="bn-BD" sz="3200" dirty="0" smtClean="0">
                  <a:latin typeface="NikoshBAN" pitchFamily="2" charset="0"/>
                  <a:cs typeface="NikoshBAN" pitchFamily="2" charset="0"/>
                </a:rPr>
                <a:t>লোকগুলো কোন দাঁত দিয়ে আঁখ খাচ্ছে?</a:t>
              </a:r>
              <a:endParaRPr lang="en-US" sz="3200" dirty="0">
                <a:latin typeface="NikoshBAN" pitchFamily="2" charset="0"/>
                <a:cs typeface="NikoshBAN" pitchFamily="2" charset="0"/>
              </a:endParaRPr>
            </a:p>
          </p:txBody>
        </p:sp>
        <p:sp>
          <p:nvSpPr>
            <p:cNvPr id="8" name="Freeform 7"/>
            <p:cNvSpPr/>
            <p:nvPr/>
          </p:nvSpPr>
          <p:spPr>
            <a:xfrm>
              <a:off x="3505200" y="1524000"/>
              <a:ext cx="5410200" cy="1219200"/>
            </a:xfrm>
            <a:custGeom>
              <a:avLst/>
              <a:gdLst>
                <a:gd name="connsiteX0" fmla="*/ 0 w 4953000"/>
                <a:gd name="connsiteY0" fmla="*/ 0 h 533400"/>
                <a:gd name="connsiteX1" fmla="*/ 825500 w 4953000"/>
                <a:gd name="connsiteY1" fmla="*/ 0 h 533400"/>
                <a:gd name="connsiteX2" fmla="*/ 825500 w 4953000"/>
                <a:gd name="connsiteY2" fmla="*/ 0 h 533400"/>
                <a:gd name="connsiteX3" fmla="*/ 2063750 w 4953000"/>
                <a:gd name="connsiteY3" fmla="*/ 0 h 533400"/>
                <a:gd name="connsiteX4" fmla="*/ 4953000 w 4953000"/>
                <a:gd name="connsiteY4" fmla="*/ 0 h 533400"/>
                <a:gd name="connsiteX5" fmla="*/ 4953000 w 4953000"/>
                <a:gd name="connsiteY5" fmla="*/ 311150 h 533400"/>
                <a:gd name="connsiteX6" fmla="*/ 4953000 w 4953000"/>
                <a:gd name="connsiteY6" fmla="*/ 311150 h 533400"/>
                <a:gd name="connsiteX7" fmla="*/ 4953000 w 4953000"/>
                <a:gd name="connsiteY7" fmla="*/ 444500 h 533400"/>
                <a:gd name="connsiteX8" fmla="*/ 4953000 w 4953000"/>
                <a:gd name="connsiteY8" fmla="*/ 533400 h 533400"/>
                <a:gd name="connsiteX9" fmla="*/ 2063750 w 4953000"/>
                <a:gd name="connsiteY9" fmla="*/ 533400 h 533400"/>
                <a:gd name="connsiteX10" fmla="*/ 1444641 w 4953000"/>
                <a:gd name="connsiteY10" fmla="*/ 600075 h 533400"/>
                <a:gd name="connsiteX11" fmla="*/ 825500 w 4953000"/>
                <a:gd name="connsiteY11" fmla="*/ 533400 h 533400"/>
                <a:gd name="connsiteX12" fmla="*/ 0 w 4953000"/>
                <a:gd name="connsiteY12" fmla="*/ 533400 h 533400"/>
                <a:gd name="connsiteX13" fmla="*/ 0 w 4953000"/>
                <a:gd name="connsiteY13" fmla="*/ 444500 h 533400"/>
                <a:gd name="connsiteX14" fmla="*/ 0 w 4953000"/>
                <a:gd name="connsiteY14" fmla="*/ 311150 h 533400"/>
                <a:gd name="connsiteX15" fmla="*/ 0 w 4953000"/>
                <a:gd name="connsiteY15" fmla="*/ 311150 h 533400"/>
                <a:gd name="connsiteX16" fmla="*/ 0 w 4953000"/>
                <a:gd name="connsiteY16" fmla="*/ 0 h 533400"/>
                <a:gd name="connsiteX0" fmla="*/ 0 w 4953000"/>
                <a:gd name="connsiteY0" fmla="*/ 0 h 1219200"/>
                <a:gd name="connsiteX1" fmla="*/ 825500 w 4953000"/>
                <a:gd name="connsiteY1" fmla="*/ 0 h 1219200"/>
                <a:gd name="connsiteX2" fmla="*/ 825500 w 4953000"/>
                <a:gd name="connsiteY2" fmla="*/ 0 h 1219200"/>
                <a:gd name="connsiteX3" fmla="*/ 2063750 w 4953000"/>
                <a:gd name="connsiteY3" fmla="*/ 0 h 1219200"/>
                <a:gd name="connsiteX4" fmla="*/ 4953000 w 4953000"/>
                <a:gd name="connsiteY4" fmla="*/ 0 h 1219200"/>
                <a:gd name="connsiteX5" fmla="*/ 4953000 w 4953000"/>
                <a:gd name="connsiteY5" fmla="*/ 311150 h 1219200"/>
                <a:gd name="connsiteX6" fmla="*/ 4953000 w 4953000"/>
                <a:gd name="connsiteY6" fmla="*/ 311150 h 1219200"/>
                <a:gd name="connsiteX7" fmla="*/ 4953000 w 4953000"/>
                <a:gd name="connsiteY7" fmla="*/ 444500 h 1219200"/>
                <a:gd name="connsiteX8" fmla="*/ 4953000 w 4953000"/>
                <a:gd name="connsiteY8" fmla="*/ 533400 h 1219200"/>
                <a:gd name="connsiteX9" fmla="*/ 2063750 w 4953000"/>
                <a:gd name="connsiteY9" fmla="*/ 533400 h 1219200"/>
                <a:gd name="connsiteX10" fmla="*/ 838200 w 4953000"/>
                <a:gd name="connsiteY10" fmla="*/ 1219200 h 1219200"/>
                <a:gd name="connsiteX11" fmla="*/ 825500 w 4953000"/>
                <a:gd name="connsiteY11" fmla="*/ 533400 h 1219200"/>
                <a:gd name="connsiteX12" fmla="*/ 0 w 4953000"/>
                <a:gd name="connsiteY12" fmla="*/ 533400 h 1219200"/>
                <a:gd name="connsiteX13" fmla="*/ 0 w 4953000"/>
                <a:gd name="connsiteY13" fmla="*/ 444500 h 1219200"/>
                <a:gd name="connsiteX14" fmla="*/ 0 w 4953000"/>
                <a:gd name="connsiteY14" fmla="*/ 311150 h 1219200"/>
                <a:gd name="connsiteX15" fmla="*/ 0 w 4953000"/>
                <a:gd name="connsiteY15" fmla="*/ 311150 h 1219200"/>
                <a:gd name="connsiteX16" fmla="*/ 0 w 4953000"/>
                <a:gd name="connsiteY16" fmla="*/ 0 h 1219200"/>
                <a:gd name="connsiteX0" fmla="*/ 457200 w 5410200"/>
                <a:gd name="connsiteY0" fmla="*/ 0 h 1219200"/>
                <a:gd name="connsiteX1" fmla="*/ 1282700 w 5410200"/>
                <a:gd name="connsiteY1" fmla="*/ 0 h 1219200"/>
                <a:gd name="connsiteX2" fmla="*/ 1282700 w 5410200"/>
                <a:gd name="connsiteY2" fmla="*/ 0 h 1219200"/>
                <a:gd name="connsiteX3" fmla="*/ 2520950 w 5410200"/>
                <a:gd name="connsiteY3" fmla="*/ 0 h 1219200"/>
                <a:gd name="connsiteX4" fmla="*/ 5410200 w 5410200"/>
                <a:gd name="connsiteY4" fmla="*/ 0 h 1219200"/>
                <a:gd name="connsiteX5" fmla="*/ 5410200 w 5410200"/>
                <a:gd name="connsiteY5" fmla="*/ 311150 h 1219200"/>
                <a:gd name="connsiteX6" fmla="*/ 5410200 w 5410200"/>
                <a:gd name="connsiteY6" fmla="*/ 311150 h 1219200"/>
                <a:gd name="connsiteX7" fmla="*/ 5410200 w 5410200"/>
                <a:gd name="connsiteY7" fmla="*/ 444500 h 1219200"/>
                <a:gd name="connsiteX8" fmla="*/ 5410200 w 5410200"/>
                <a:gd name="connsiteY8" fmla="*/ 533400 h 1219200"/>
                <a:gd name="connsiteX9" fmla="*/ 2520950 w 5410200"/>
                <a:gd name="connsiteY9" fmla="*/ 533400 h 1219200"/>
                <a:gd name="connsiteX10" fmla="*/ 1295400 w 5410200"/>
                <a:gd name="connsiteY10" fmla="*/ 1219200 h 1219200"/>
                <a:gd name="connsiteX11" fmla="*/ 1282700 w 5410200"/>
                <a:gd name="connsiteY11" fmla="*/ 533400 h 1219200"/>
                <a:gd name="connsiteX12" fmla="*/ 457200 w 5410200"/>
                <a:gd name="connsiteY12" fmla="*/ 533400 h 1219200"/>
                <a:gd name="connsiteX13" fmla="*/ 0 w 5410200"/>
                <a:gd name="connsiteY13" fmla="*/ 914400 h 1219200"/>
                <a:gd name="connsiteX14" fmla="*/ 457200 w 5410200"/>
                <a:gd name="connsiteY14" fmla="*/ 311150 h 1219200"/>
                <a:gd name="connsiteX15" fmla="*/ 457200 w 5410200"/>
                <a:gd name="connsiteY15" fmla="*/ 311150 h 1219200"/>
                <a:gd name="connsiteX16" fmla="*/ 457200 w 5410200"/>
                <a:gd name="connsiteY16" fmla="*/ 0 h 1219200"/>
                <a:gd name="connsiteX0" fmla="*/ 457200 w 5410200"/>
                <a:gd name="connsiteY0" fmla="*/ 0 h 1219200"/>
                <a:gd name="connsiteX1" fmla="*/ 1282700 w 5410200"/>
                <a:gd name="connsiteY1" fmla="*/ 0 h 1219200"/>
                <a:gd name="connsiteX2" fmla="*/ 1282700 w 5410200"/>
                <a:gd name="connsiteY2" fmla="*/ 0 h 1219200"/>
                <a:gd name="connsiteX3" fmla="*/ 2520950 w 5410200"/>
                <a:gd name="connsiteY3" fmla="*/ 0 h 1219200"/>
                <a:gd name="connsiteX4" fmla="*/ 5410200 w 5410200"/>
                <a:gd name="connsiteY4" fmla="*/ 0 h 1219200"/>
                <a:gd name="connsiteX5" fmla="*/ 5410200 w 5410200"/>
                <a:gd name="connsiteY5" fmla="*/ 311150 h 1219200"/>
                <a:gd name="connsiteX6" fmla="*/ 5410200 w 5410200"/>
                <a:gd name="connsiteY6" fmla="*/ 311150 h 1219200"/>
                <a:gd name="connsiteX7" fmla="*/ 5410200 w 5410200"/>
                <a:gd name="connsiteY7" fmla="*/ 444500 h 1219200"/>
                <a:gd name="connsiteX8" fmla="*/ 5410200 w 5410200"/>
                <a:gd name="connsiteY8" fmla="*/ 533400 h 1219200"/>
                <a:gd name="connsiteX9" fmla="*/ 1676400 w 5410200"/>
                <a:gd name="connsiteY9" fmla="*/ 533400 h 1219200"/>
                <a:gd name="connsiteX10" fmla="*/ 1295400 w 5410200"/>
                <a:gd name="connsiteY10" fmla="*/ 1219200 h 1219200"/>
                <a:gd name="connsiteX11" fmla="*/ 1282700 w 5410200"/>
                <a:gd name="connsiteY11" fmla="*/ 533400 h 1219200"/>
                <a:gd name="connsiteX12" fmla="*/ 457200 w 5410200"/>
                <a:gd name="connsiteY12" fmla="*/ 533400 h 1219200"/>
                <a:gd name="connsiteX13" fmla="*/ 0 w 5410200"/>
                <a:gd name="connsiteY13" fmla="*/ 914400 h 1219200"/>
                <a:gd name="connsiteX14" fmla="*/ 457200 w 5410200"/>
                <a:gd name="connsiteY14" fmla="*/ 311150 h 1219200"/>
                <a:gd name="connsiteX15" fmla="*/ 457200 w 5410200"/>
                <a:gd name="connsiteY15" fmla="*/ 311150 h 1219200"/>
                <a:gd name="connsiteX16" fmla="*/ 457200 w 5410200"/>
                <a:gd name="connsiteY16" fmla="*/ 0 h 1219200"/>
                <a:gd name="connsiteX0" fmla="*/ 457200 w 5410200"/>
                <a:gd name="connsiteY0" fmla="*/ 0 h 1219200"/>
                <a:gd name="connsiteX1" fmla="*/ 1282700 w 5410200"/>
                <a:gd name="connsiteY1" fmla="*/ 0 h 1219200"/>
                <a:gd name="connsiteX2" fmla="*/ 1282700 w 5410200"/>
                <a:gd name="connsiteY2" fmla="*/ 0 h 1219200"/>
                <a:gd name="connsiteX3" fmla="*/ 2520950 w 5410200"/>
                <a:gd name="connsiteY3" fmla="*/ 0 h 1219200"/>
                <a:gd name="connsiteX4" fmla="*/ 5410200 w 5410200"/>
                <a:gd name="connsiteY4" fmla="*/ 0 h 1219200"/>
                <a:gd name="connsiteX5" fmla="*/ 5410200 w 5410200"/>
                <a:gd name="connsiteY5" fmla="*/ 311150 h 1219200"/>
                <a:gd name="connsiteX6" fmla="*/ 5410200 w 5410200"/>
                <a:gd name="connsiteY6" fmla="*/ 311150 h 1219200"/>
                <a:gd name="connsiteX7" fmla="*/ 5410200 w 5410200"/>
                <a:gd name="connsiteY7" fmla="*/ 444500 h 1219200"/>
                <a:gd name="connsiteX8" fmla="*/ 5410200 w 5410200"/>
                <a:gd name="connsiteY8" fmla="*/ 533400 h 1219200"/>
                <a:gd name="connsiteX9" fmla="*/ 1676400 w 5410200"/>
                <a:gd name="connsiteY9" fmla="*/ 533400 h 1219200"/>
                <a:gd name="connsiteX10" fmla="*/ 1371600 w 5410200"/>
                <a:gd name="connsiteY10" fmla="*/ 1219200 h 1219200"/>
                <a:gd name="connsiteX11" fmla="*/ 1282700 w 5410200"/>
                <a:gd name="connsiteY11" fmla="*/ 533400 h 1219200"/>
                <a:gd name="connsiteX12" fmla="*/ 457200 w 5410200"/>
                <a:gd name="connsiteY12" fmla="*/ 533400 h 1219200"/>
                <a:gd name="connsiteX13" fmla="*/ 0 w 5410200"/>
                <a:gd name="connsiteY13" fmla="*/ 914400 h 1219200"/>
                <a:gd name="connsiteX14" fmla="*/ 457200 w 5410200"/>
                <a:gd name="connsiteY14" fmla="*/ 311150 h 1219200"/>
                <a:gd name="connsiteX15" fmla="*/ 457200 w 5410200"/>
                <a:gd name="connsiteY15" fmla="*/ 311150 h 1219200"/>
                <a:gd name="connsiteX16" fmla="*/ 457200 w 5410200"/>
                <a:gd name="connsiteY1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200" h="1219200">
                  <a:moveTo>
                    <a:pt x="457200" y="0"/>
                  </a:moveTo>
                  <a:lnTo>
                    <a:pt x="1282700" y="0"/>
                  </a:lnTo>
                  <a:lnTo>
                    <a:pt x="1282700" y="0"/>
                  </a:lnTo>
                  <a:lnTo>
                    <a:pt x="2520950" y="0"/>
                  </a:lnTo>
                  <a:lnTo>
                    <a:pt x="5410200" y="0"/>
                  </a:lnTo>
                  <a:lnTo>
                    <a:pt x="5410200" y="311150"/>
                  </a:lnTo>
                  <a:lnTo>
                    <a:pt x="5410200" y="311150"/>
                  </a:lnTo>
                  <a:lnTo>
                    <a:pt x="5410200" y="444500"/>
                  </a:lnTo>
                  <a:lnTo>
                    <a:pt x="5410200" y="533400"/>
                  </a:lnTo>
                  <a:lnTo>
                    <a:pt x="1676400" y="533400"/>
                  </a:lnTo>
                  <a:lnTo>
                    <a:pt x="1371600" y="1219200"/>
                  </a:lnTo>
                  <a:lnTo>
                    <a:pt x="1282700" y="533400"/>
                  </a:lnTo>
                  <a:lnTo>
                    <a:pt x="457200" y="533400"/>
                  </a:lnTo>
                  <a:lnTo>
                    <a:pt x="0" y="914400"/>
                  </a:lnTo>
                  <a:lnTo>
                    <a:pt x="457200" y="311150"/>
                  </a:lnTo>
                  <a:lnTo>
                    <a:pt x="457200" y="311150"/>
                  </a:lnTo>
                  <a:lnTo>
                    <a:pt x="45720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329725" y="3682425"/>
            <a:ext cx="6595075"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কেনো তারা আঁখ খেতে ঐ দাঁতগুলো ব্যবহার করছে?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Left)">
                                      <p:cBhvr>
                                        <p:cTn id="14"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838200" y="1524000"/>
            <a:ext cx="3886200" cy="3581400"/>
            <a:chOff x="4038600" y="1295400"/>
            <a:chExt cx="3657143" cy="3479365"/>
          </a:xfrm>
        </p:grpSpPr>
        <p:pic>
          <p:nvPicPr>
            <p:cNvPr id="26" name="Picture 25" descr="sugarcane.png"/>
            <p:cNvPicPr>
              <a:picLocks noChangeAspect="1"/>
            </p:cNvPicPr>
            <p:nvPr/>
          </p:nvPicPr>
          <p:blipFill>
            <a:blip r:embed="rId3" cstate="print"/>
            <a:stretch>
              <a:fillRect/>
            </a:stretch>
          </p:blipFill>
          <p:spPr>
            <a:xfrm>
              <a:off x="6553200" y="3694849"/>
              <a:ext cx="391594" cy="394072"/>
            </a:xfrm>
            <a:prstGeom prst="rect">
              <a:avLst/>
            </a:prstGeom>
          </p:spPr>
        </p:pic>
        <p:pic>
          <p:nvPicPr>
            <p:cNvPr id="27" name="Picture 26" descr="Skull - Copy copy.png"/>
            <p:cNvPicPr>
              <a:picLocks noChangeAspect="1"/>
            </p:cNvPicPr>
            <p:nvPr/>
          </p:nvPicPr>
          <p:blipFill>
            <a:blip r:embed="rId4" cstate="print"/>
            <a:stretch>
              <a:fillRect/>
            </a:stretch>
          </p:blipFill>
          <p:spPr>
            <a:xfrm>
              <a:off x="4038600" y="1295400"/>
              <a:ext cx="3657143" cy="3479365"/>
            </a:xfrm>
            <a:prstGeom prst="rect">
              <a:avLst/>
            </a:prstGeom>
          </p:spPr>
        </p:pic>
      </p:grpSp>
      <p:sp>
        <p:nvSpPr>
          <p:cNvPr id="15" name="TextBox 14"/>
          <p:cNvSpPr txBox="1"/>
          <p:nvPr/>
        </p:nvSpPr>
        <p:spPr>
          <a:xfrm>
            <a:off x="1447800" y="304800"/>
            <a:ext cx="63245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itchFamily="2" charset="0"/>
                <a:cs typeface="NikoshBAN" pitchFamily="2" charset="0"/>
              </a:rPr>
              <a:t>কোন সরল যন্ত্রের সাথে এই অঙ্গটির মিল রয়েছে?</a:t>
            </a:r>
            <a:endParaRPr lang="en-US" sz="3200" dirty="0">
              <a:latin typeface="NikoshBAN" pitchFamily="2" charset="0"/>
              <a:cs typeface="NikoshBAN" pitchFamily="2" charset="0"/>
            </a:endParaRPr>
          </a:p>
        </p:txBody>
      </p:sp>
      <p:pic>
        <p:nvPicPr>
          <p:cNvPr id="5" name="Picture 4" descr="Skull.gif"/>
          <p:cNvPicPr>
            <a:picLocks noChangeAspect="1"/>
          </p:cNvPicPr>
          <p:nvPr/>
        </p:nvPicPr>
        <p:blipFill>
          <a:blip r:embed="rId5" cstate="print"/>
          <a:stretch>
            <a:fillRect/>
          </a:stretch>
        </p:blipFill>
        <p:spPr>
          <a:xfrm>
            <a:off x="838200" y="1524000"/>
            <a:ext cx="3827262" cy="3641214"/>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828800" y="304800"/>
            <a:ext cx="5257800"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এবার দেখো আমরা কীভাবে খাবার চিবাই</a:t>
            </a:r>
            <a:endParaRPr lang="en-US" sz="3200" dirty="0">
              <a:latin typeface="NikoshBAN" pitchFamily="2" charset="0"/>
              <a:cs typeface="NikoshBAN" pitchFamily="2" charset="0"/>
            </a:endParaRPr>
          </a:p>
        </p:txBody>
      </p:sp>
      <p:cxnSp>
        <p:nvCxnSpPr>
          <p:cNvPr id="12" name="Straight Arrow Connector 11"/>
          <p:cNvCxnSpPr/>
          <p:nvPr/>
        </p:nvCxnSpPr>
        <p:spPr>
          <a:xfrm flipH="1">
            <a:off x="2971800" y="1905000"/>
            <a:ext cx="2286000" cy="16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57800" y="1524000"/>
            <a:ext cx="434734" cy="707886"/>
          </a:xfrm>
          <a:prstGeom prst="rect">
            <a:avLst/>
          </a:prstGeom>
          <a:noFill/>
        </p:spPr>
        <p:txBody>
          <a:bodyPr wrap="none" rtlCol="0">
            <a:spAutoFit/>
          </a:bodyPr>
          <a:lstStyle/>
          <a:p>
            <a:r>
              <a:rPr lang="bn-BD" sz="4000" b="1" dirty="0" smtClean="0">
                <a:solidFill>
                  <a:srgbClr val="C00000"/>
                </a:solidFill>
                <a:latin typeface="NikoshBAN" pitchFamily="2" charset="0"/>
                <a:cs typeface="NikoshBAN" pitchFamily="2" charset="0"/>
              </a:rPr>
              <a:t>?</a:t>
            </a:r>
            <a:endParaRPr lang="en-US" sz="4000" b="1" dirty="0">
              <a:solidFill>
                <a:srgbClr val="C00000"/>
              </a:solidFill>
              <a:latin typeface="NikoshBAN" pitchFamily="2" charset="0"/>
              <a:cs typeface="NikoshBAN" pitchFamily="2" charset="0"/>
            </a:endParaRPr>
          </a:p>
        </p:txBody>
      </p:sp>
      <p:sp>
        <p:nvSpPr>
          <p:cNvPr id="14" name="TextBox 13"/>
          <p:cNvSpPr txBox="1"/>
          <p:nvPr/>
        </p:nvSpPr>
        <p:spPr>
          <a:xfrm>
            <a:off x="5334000" y="1524000"/>
            <a:ext cx="1295547"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ফালক্রাম</a:t>
            </a:r>
            <a:endParaRPr lang="en-US" sz="3200" dirty="0">
              <a:latin typeface="NikoshBAN" pitchFamily="2" charset="0"/>
              <a:cs typeface="NikoshBAN" pitchFamily="2" charset="0"/>
            </a:endParaRPr>
          </a:p>
        </p:txBody>
      </p:sp>
      <p:sp>
        <p:nvSpPr>
          <p:cNvPr id="17" name="TextBox 16"/>
          <p:cNvSpPr txBox="1"/>
          <p:nvPr/>
        </p:nvSpPr>
        <p:spPr>
          <a:xfrm>
            <a:off x="3585833" y="914400"/>
            <a:ext cx="986167"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লিভার</a:t>
            </a:r>
            <a:endParaRPr lang="en-US" sz="3200" dirty="0">
              <a:latin typeface="NikoshBAN" pitchFamily="2" charset="0"/>
              <a:cs typeface="NikoshBAN" pitchFamily="2" charset="0"/>
            </a:endParaRPr>
          </a:p>
        </p:txBody>
      </p:sp>
      <p:cxnSp>
        <p:nvCxnSpPr>
          <p:cNvPr id="20" name="Straight Arrow Connector 19"/>
          <p:cNvCxnSpPr/>
          <p:nvPr/>
        </p:nvCxnSpPr>
        <p:spPr>
          <a:xfrm flipH="1">
            <a:off x="3733800" y="2667000"/>
            <a:ext cx="2286000" cy="1524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19800" y="2286000"/>
            <a:ext cx="434734" cy="707886"/>
          </a:xfrm>
          <a:prstGeom prst="rect">
            <a:avLst/>
          </a:prstGeom>
          <a:noFill/>
        </p:spPr>
        <p:txBody>
          <a:bodyPr wrap="none" rtlCol="0">
            <a:spAutoFit/>
          </a:bodyPr>
          <a:lstStyle/>
          <a:p>
            <a:r>
              <a:rPr lang="bn-BD" sz="4000" b="1" dirty="0" smtClean="0">
                <a:solidFill>
                  <a:srgbClr val="C00000"/>
                </a:solidFill>
                <a:latin typeface="NikoshBAN" pitchFamily="2" charset="0"/>
                <a:cs typeface="NikoshBAN" pitchFamily="2" charset="0"/>
              </a:rPr>
              <a:t>?</a:t>
            </a:r>
            <a:endParaRPr lang="en-US" sz="4000" b="1" dirty="0">
              <a:solidFill>
                <a:srgbClr val="C00000"/>
              </a:solidFill>
              <a:latin typeface="NikoshBAN" pitchFamily="2" charset="0"/>
              <a:cs typeface="NikoshBAN" pitchFamily="2" charset="0"/>
            </a:endParaRPr>
          </a:p>
        </p:txBody>
      </p:sp>
      <p:sp>
        <p:nvSpPr>
          <p:cNvPr id="18" name="TextBox 17"/>
          <p:cNvSpPr txBox="1"/>
          <p:nvPr/>
        </p:nvSpPr>
        <p:spPr>
          <a:xfrm>
            <a:off x="6019800" y="2310825"/>
            <a:ext cx="676788"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ভার</a:t>
            </a:r>
            <a:endParaRPr lang="en-US" sz="3200" dirty="0">
              <a:latin typeface="NikoshBAN" pitchFamily="2" charset="0"/>
              <a:cs typeface="NikoshBAN" pitchFamily="2" charset="0"/>
            </a:endParaRPr>
          </a:p>
        </p:txBody>
      </p:sp>
      <p:sp>
        <p:nvSpPr>
          <p:cNvPr id="28" name="Up Arrow 27"/>
          <p:cNvSpPr/>
          <p:nvPr/>
        </p:nvSpPr>
        <p:spPr>
          <a:xfrm>
            <a:off x="1905000" y="4343400"/>
            <a:ext cx="228600" cy="38100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1143000" y="4267200"/>
            <a:ext cx="762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5800" y="3962400"/>
            <a:ext cx="434734" cy="707886"/>
          </a:xfrm>
          <a:prstGeom prst="rect">
            <a:avLst/>
          </a:prstGeom>
          <a:noFill/>
        </p:spPr>
        <p:txBody>
          <a:bodyPr wrap="none" rtlCol="0">
            <a:spAutoFit/>
          </a:bodyPr>
          <a:lstStyle/>
          <a:p>
            <a:r>
              <a:rPr lang="bn-BD" sz="4000" b="1" dirty="0" smtClean="0">
                <a:solidFill>
                  <a:srgbClr val="C00000"/>
                </a:solidFill>
                <a:latin typeface="NikoshBAN" pitchFamily="2" charset="0"/>
                <a:cs typeface="NikoshBAN" pitchFamily="2" charset="0"/>
              </a:rPr>
              <a:t>?</a:t>
            </a:r>
            <a:endParaRPr lang="en-US" sz="4000" b="1" dirty="0">
              <a:solidFill>
                <a:srgbClr val="C00000"/>
              </a:solidFill>
              <a:latin typeface="NikoshBAN" pitchFamily="2" charset="0"/>
              <a:cs typeface="NikoshBAN" pitchFamily="2" charset="0"/>
            </a:endParaRPr>
          </a:p>
        </p:txBody>
      </p:sp>
      <p:sp>
        <p:nvSpPr>
          <p:cNvPr id="19" name="TextBox 18"/>
          <p:cNvSpPr txBox="1"/>
          <p:nvPr/>
        </p:nvSpPr>
        <p:spPr>
          <a:xfrm>
            <a:off x="587992" y="3962400"/>
            <a:ext cx="580608" cy="584775"/>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বল</a:t>
            </a:r>
            <a:endParaRPr lang="en-US" sz="3200" dirty="0">
              <a:latin typeface="NikoshBAN" pitchFamily="2" charset="0"/>
              <a:cs typeface="NikoshBAN" pitchFamily="2" charset="0"/>
            </a:endParaRPr>
          </a:p>
        </p:txBody>
      </p:sp>
      <p:sp>
        <p:nvSpPr>
          <p:cNvPr id="31" name="TextBox 30"/>
          <p:cNvSpPr txBox="1"/>
          <p:nvPr/>
        </p:nvSpPr>
        <p:spPr>
          <a:xfrm>
            <a:off x="1066800" y="5105400"/>
            <a:ext cx="3348994" cy="584775"/>
          </a:xfrm>
          <a:prstGeom prst="rect">
            <a:avLst/>
          </a:prstGeom>
          <a:solidFill>
            <a:schemeClr val="accent6">
              <a:lumMod val="20000"/>
              <a:lumOff val="80000"/>
            </a:schemeClr>
          </a:solidFill>
        </p:spPr>
        <p:txBody>
          <a:bodyPr wrap="none" rtlCol="0">
            <a:spAutoFit/>
          </a:bodyPr>
          <a:lstStyle/>
          <a:p>
            <a:r>
              <a:rPr lang="bn-BD" sz="3200" dirty="0" smtClean="0">
                <a:latin typeface="NikoshBAN" pitchFamily="2" charset="0"/>
                <a:cs typeface="NikoshBAN" pitchFamily="2" charset="0"/>
              </a:rPr>
              <a:t>এটি কোন শ্রেণির </a:t>
            </a:r>
            <a:r>
              <a:rPr lang="bn-BD" sz="3200" dirty="0" smtClean="0">
                <a:solidFill>
                  <a:srgbClr val="FF0000"/>
                </a:solidFill>
                <a:latin typeface="NikoshBAN" pitchFamily="2" charset="0"/>
                <a:cs typeface="NikoshBAN" pitchFamily="2" charset="0"/>
              </a:rPr>
              <a:t>লিভার</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32" name="TextBox 31"/>
          <p:cNvSpPr txBox="1"/>
          <p:nvPr/>
        </p:nvSpPr>
        <p:spPr>
          <a:xfrm>
            <a:off x="1303442" y="5715000"/>
            <a:ext cx="2582758" cy="584775"/>
          </a:xfrm>
          <a:prstGeom prst="rect">
            <a:avLst/>
          </a:prstGeom>
          <a:solidFill>
            <a:schemeClr val="accent6">
              <a:lumMod val="20000"/>
              <a:lumOff val="80000"/>
            </a:schemeClr>
          </a:solidFill>
        </p:spPr>
        <p:txBody>
          <a:bodyPr wrap="none" rtlCol="0">
            <a:spAutoFit/>
          </a:bodyPr>
          <a:lstStyle/>
          <a:p>
            <a:r>
              <a:rPr lang="bn-BD" sz="3200" dirty="0" smtClean="0">
                <a:latin typeface="NikoshBAN" pitchFamily="2" charset="0"/>
                <a:cs typeface="NikoshBAN" pitchFamily="2" charset="0"/>
              </a:rPr>
              <a:t>প্রথম শ্রেণির </a:t>
            </a:r>
            <a:r>
              <a:rPr lang="bn-BD" sz="3200" dirty="0" smtClean="0">
                <a:solidFill>
                  <a:srgbClr val="FF0000"/>
                </a:solidFill>
                <a:latin typeface="NikoshBAN" pitchFamily="2" charset="0"/>
                <a:cs typeface="NikoshBAN" pitchFamily="2" charset="0"/>
              </a:rPr>
              <a:t>লিভার</a:t>
            </a:r>
            <a:endParaRPr lang="en-US" sz="3200" dirty="0">
              <a:solidFill>
                <a:srgbClr val="FF0000"/>
              </a:solidFill>
              <a:latin typeface="NikoshBAN" pitchFamily="2" charset="0"/>
              <a:cs typeface="NikoshBAN" pitchFamily="2" charset="0"/>
            </a:endParaRPr>
          </a:p>
        </p:txBody>
      </p:sp>
      <p:sp>
        <p:nvSpPr>
          <p:cNvPr id="33" name="TextBox 32"/>
          <p:cNvSpPr txBox="1"/>
          <p:nvPr/>
        </p:nvSpPr>
        <p:spPr>
          <a:xfrm>
            <a:off x="533400" y="329625"/>
            <a:ext cx="8175636"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এই অঙ্গটি তোমাদের পরিচিত কোন সরল যন্ত্রের মত কাজ করে?</a:t>
            </a:r>
            <a:endParaRPr lang="en-US" sz="3200" dirty="0">
              <a:latin typeface="NikoshBAN" pitchFamily="2" charset="0"/>
              <a:cs typeface="NikoshBAN" pitchFamily="2" charset="0"/>
            </a:endParaRPr>
          </a:p>
        </p:txBody>
      </p:sp>
      <p:pic>
        <p:nvPicPr>
          <p:cNvPr id="40" name="Picture 39" descr="download-animated-gif-Small.gif"/>
          <p:cNvPicPr>
            <a:picLocks noChangeAspect="1"/>
          </p:cNvPicPr>
          <p:nvPr/>
        </p:nvPicPr>
        <p:blipFill>
          <a:blip r:embed="rId6" cstate="print"/>
          <a:stretch>
            <a:fillRect/>
          </a:stretch>
        </p:blipFill>
        <p:spPr>
          <a:xfrm>
            <a:off x="5029200" y="3657600"/>
            <a:ext cx="38100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35" presetClass="emph" presetSubtype="0" repeatCount="indefinite" fill="hold" grpId="1" nodeType="withEffect">
                                  <p:stCondLst>
                                    <p:cond delay="0"/>
                                  </p:stCondLst>
                                  <p:endCondLst>
                                    <p:cond evt="onNext" delay="0">
                                      <p:tgtEl>
                                        <p:sldTgt/>
                                      </p:tgtEl>
                                    </p:cond>
                                  </p:endCondLst>
                                  <p:childTnLst>
                                    <p:anim calcmode="discrete" valueType="str">
                                      <p:cBhvr>
                                        <p:cTn id="24"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5"/>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35" presetClass="emph" presetSubtype="0" repeatCount="indefinite" fill="hold" grpId="1" nodeType="withEffect">
                                  <p:stCondLst>
                                    <p:cond delay="0"/>
                                  </p:stCondLst>
                                  <p:endCondLst>
                                    <p:cond evt="onNext" delay="0">
                                      <p:tgtEl>
                                        <p:sldTgt/>
                                      </p:tgtEl>
                                    </p:cond>
                                  </p:endCondLst>
                                  <p:childTnLst>
                                    <p:anim calcmode="discrete" valueType="str">
                                      <p:cBhvr>
                                        <p:cTn id="45" dur="1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par>
                          <p:cTn id="55" fill="hold">
                            <p:stCondLst>
                              <p:cond delay="0"/>
                            </p:stCondLst>
                            <p:childTnLst>
                              <p:par>
                                <p:cTn id="56" presetID="0" presetClass="path" presetSubtype="0" repeatCount="indefinite" fill="hold" grpId="1" nodeType="afterEffect">
                                  <p:stCondLst>
                                    <p:cond delay="0"/>
                                  </p:stCondLst>
                                  <p:endCondLst>
                                    <p:cond evt="onNext" delay="0">
                                      <p:tgtEl>
                                        <p:sldTgt/>
                                      </p:tgtEl>
                                    </p:cond>
                                  </p:endCondLst>
                                  <p:childTnLst>
                                    <p:animMotion origin="layout" path="M -3.33333E-6 4.62535E-7 L -0.00416 -0.08326 " pathEditMode="relative" rAng="0" ptsTypes="AA">
                                      <p:cBhvr>
                                        <p:cTn id="57" dur="1000" fill="hold"/>
                                        <p:tgtEl>
                                          <p:spTgt spid="28"/>
                                        </p:tgtEl>
                                        <p:attrNameLst>
                                          <p:attrName>ppt_x</p:attrName>
                                          <p:attrName>ppt_y</p:attrName>
                                        </p:attrNameLst>
                                      </p:cBhvr>
                                      <p:rCtr x="-2" y="-42"/>
                                    </p:animMotion>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strips(downLeft)">
                                      <p:cBhvr>
                                        <p:cTn id="62" dur="500"/>
                                        <p:tgtEl>
                                          <p:spTgt spid="29"/>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par>
                                <p:cTn id="66" presetID="35" presetClass="emph" presetSubtype="0" repeatCount="indefinite" fill="hold" grpId="1" nodeType="withEffect">
                                  <p:stCondLst>
                                    <p:cond delay="0"/>
                                  </p:stCondLst>
                                  <p:endCondLst>
                                    <p:cond evt="onNext" delay="0">
                                      <p:tgtEl>
                                        <p:sldTgt/>
                                      </p:tgtEl>
                                    </p:cond>
                                  </p:endCondLst>
                                  <p:childTnLst>
                                    <p:anim calcmode="discrete" valueType="str">
                                      <p:cBhvr>
                                        <p:cTn id="67"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10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78" presetID="1" presetClass="exit" presetSubtype="0" fill="hold" grpId="1" nodeType="withEffect">
                                  <p:stCondLst>
                                    <p:cond delay="0"/>
                                  </p:stCondLst>
                                  <p:childTnLst>
                                    <p:set>
                                      <p:cBhvr>
                                        <p:cTn id="79" dur="1" fill="hold">
                                          <p:stCondLst>
                                            <p:cond delay="0"/>
                                          </p:stCondLst>
                                        </p:cTn>
                                        <p:tgtEl>
                                          <p:spTgt spid="1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1000" fill="hold"/>
                                        <p:tgtEl>
                                          <p:spTgt spid="40"/>
                                        </p:tgtEl>
                                        <p:attrNameLst>
                                          <p:attrName>ppt_w</p:attrName>
                                        </p:attrNameLst>
                                      </p:cBhvr>
                                      <p:tavLst>
                                        <p:tav tm="0">
                                          <p:val>
                                            <p:fltVal val="0"/>
                                          </p:val>
                                        </p:tav>
                                        <p:tav tm="100000">
                                          <p:val>
                                            <p:strVal val="#ppt_w"/>
                                          </p:val>
                                        </p:tav>
                                      </p:tavLst>
                                    </p:anim>
                                    <p:anim calcmode="lin" valueType="num">
                                      <p:cBhvr>
                                        <p:cTn id="85" dur="1000" fill="hold"/>
                                        <p:tgtEl>
                                          <p:spTgt spid="40"/>
                                        </p:tgtEl>
                                        <p:attrNameLst>
                                          <p:attrName>ppt_h</p:attrName>
                                        </p:attrNameLst>
                                      </p:cBhvr>
                                      <p:tavLst>
                                        <p:tav tm="0">
                                          <p:val>
                                            <p:fltVal val="0"/>
                                          </p:val>
                                        </p:tav>
                                        <p:tav tm="100000">
                                          <p:val>
                                            <p:strVal val="#ppt_h"/>
                                          </p:val>
                                        </p:tav>
                                      </p:tavLst>
                                    </p:anim>
                                    <p:animEffect transition="in" filter="fade">
                                      <p:cBhvr>
                                        <p:cTn id="86" dur="10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10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6" grpId="0"/>
      <p:bldP spid="16" grpId="1"/>
      <p:bldP spid="14" grpId="0" animBg="1"/>
      <p:bldP spid="17" grpId="0" animBg="1"/>
      <p:bldP spid="17" grpId="1" animBg="1"/>
      <p:bldP spid="23" grpId="0"/>
      <p:bldP spid="23" grpId="1"/>
      <p:bldP spid="18" grpId="0" animBg="1"/>
      <p:bldP spid="28" grpId="0" animBg="1"/>
      <p:bldP spid="28" grpId="1" animBg="1"/>
      <p:bldP spid="30" grpId="0"/>
      <p:bldP spid="30" grpId="1"/>
      <p:bldP spid="19"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4" name="TextBox 23"/>
          <p:cNvSpPr txBox="1"/>
          <p:nvPr/>
        </p:nvSpPr>
        <p:spPr>
          <a:xfrm>
            <a:off x="6934200" y="3191470"/>
            <a:ext cx="522900" cy="923330"/>
          </a:xfrm>
          <a:prstGeom prst="rect">
            <a:avLst/>
          </a:prstGeom>
          <a:noFill/>
        </p:spPr>
        <p:txBody>
          <a:bodyPr wrap="none" rtlCol="0">
            <a:spAutoFit/>
          </a:bodyPr>
          <a:lstStyle/>
          <a:p>
            <a:r>
              <a:rPr lang="bn-BD" sz="5400" b="1" dirty="0" smtClean="0">
                <a:solidFill>
                  <a:srgbClr val="FF0000"/>
                </a:solidFill>
                <a:latin typeface="NikoshBAN" pitchFamily="2" charset="0"/>
                <a:cs typeface="NikoshBAN" pitchFamily="2" charset="0"/>
              </a:rPr>
              <a:t>?</a:t>
            </a:r>
            <a:endParaRPr lang="en-US" sz="5400" b="1" dirty="0">
              <a:solidFill>
                <a:srgbClr val="FF0000"/>
              </a:solidFill>
              <a:latin typeface="NikoshBAN" pitchFamily="2" charset="0"/>
              <a:cs typeface="NikoshBAN" pitchFamily="2" charset="0"/>
            </a:endParaRPr>
          </a:p>
        </p:txBody>
      </p:sp>
      <p:sp>
        <p:nvSpPr>
          <p:cNvPr id="4" name="Rectangle 3"/>
          <p:cNvSpPr/>
          <p:nvPr/>
        </p:nvSpPr>
        <p:spPr>
          <a:xfrm>
            <a:off x="0" y="5029200"/>
            <a:ext cx="9144000" cy="182880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alking Man.gif"/>
          <p:cNvPicPr>
            <a:picLocks noChangeAspect="1"/>
          </p:cNvPicPr>
          <p:nvPr/>
        </p:nvPicPr>
        <p:blipFill>
          <a:blip r:embed="rId3" cstate="print"/>
          <a:stretch>
            <a:fillRect/>
          </a:stretch>
        </p:blipFill>
        <p:spPr>
          <a:xfrm>
            <a:off x="190500" y="533400"/>
            <a:ext cx="4762500" cy="4857750"/>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Photo 1.png"/>
          <p:cNvPicPr>
            <a:picLocks noChangeAspect="1"/>
          </p:cNvPicPr>
          <p:nvPr/>
        </p:nvPicPr>
        <p:blipFill>
          <a:blip r:embed="rId4" cstate="print"/>
          <a:stretch>
            <a:fillRect/>
          </a:stretch>
        </p:blipFill>
        <p:spPr>
          <a:xfrm>
            <a:off x="152400" y="457200"/>
            <a:ext cx="4876798" cy="4974332"/>
          </a:xfrm>
          <a:prstGeom prst="rect">
            <a:avLst/>
          </a:prstGeom>
        </p:spPr>
      </p:pic>
      <p:pic>
        <p:nvPicPr>
          <p:cNvPr id="8" name="Picture 7" descr="Leg.png"/>
          <p:cNvPicPr>
            <a:picLocks noChangeAspect="1"/>
          </p:cNvPicPr>
          <p:nvPr/>
        </p:nvPicPr>
        <p:blipFill>
          <a:blip r:embed="rId5" cstate="print"/>
          <a:stretch>
            <a:fillRect/>
          </a:stretch>
        </p:blipFill>
        <p:spPr>
          <a:xfrm>
            <a:off x="5257800" y="1479332"/>
            <a:ext cx="2031106" cy="3823866"/>
          </a:xfrm>
          <a:prstGeom prst="rect">
            <a:avLst/>
          </a:prstGeom>
        </p:spPr>
      </p:pic>
      <p:cxnSp>
        <p:nvCxnSpPr>
          <p:cNvPr id="11" name="Straight Arrow Connector 10"/>
          <p:cNvCxnSpPr/>
          <p:nvPr/>
        </p:nvCxnSpPr>
        <p:spPr>
          <a:xfrm>
            <a:off x="1326932" y="5060732"/>
            <a:ext cx="5257800" cy="0"/>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8200" y="4334470"/>
            <a:ext cx="522900" cy="923330"/>
          </a:xfrm>
          <a:prstGeom prst="rect">
            <a:avLst/>
          </a:prstGeom>
          <a:noFill/>
        </p:spPr>
        <p:txBody>
          <a:bodyPr wrap="none" rtlCol="0">
            <a:spAutoFit/>
          </a:bodyPr>
          <a:lstStyle/>
          <a:p>
            <a:r>
              <a:rPr lang="bn-BD" sz="5400" b="1" dirty="0" smtClean="0">
                <a:solidFill>
                  <a:srgbClr val="FF0000"/>
                </a:solidFill>
                <a:latin typeface="NikoshBAN" pitchFamily="2" charset="0"/>
                <a:cs typeface="NikoshBAN" pitchFamily="2" charset="0"/>
              </a:rPr>
              <a:t>?</a:t>
            </a:r>
            <a:endParaRPr lang="en-US" sz="5400" b="1" dirty="0">
              <a:solidFill>
                <a:srgbClr val="FF0000"/>
              </a:solidFill>
              <a:latin typeface="NikoshBAN" pitchFamily="2" charset="0"/>
              <a:cs typeface="NikoshBAN" pitchFamily="2" charset="0"/>
            </a:endParaRPr>
          </a:p>
        </p:txBody>
      </p:sp>
      <p:sp>
        <p:nvSpPr>
          <p:cNvPr id="22" name="TextBox 21"/>
          <p:cNvSpPr txBox="1"/>
          <p:nvPr/>
        </p:nvSpPr>
        <p:spPr>
          <a:xfrm>
            <a:off x="6553200" y="4800600"/>
            <a:ext cx="1295547" cy="584775"/>
          </a:xfrm>
          <a:prstGeom prst="rect">
            <a:avLst/>
          </a:prstGeom>
          <a:noFill/>
          <a:ln>
            <a:solidFill>
              <a:srgbClr val="C00000"/>
            </a:solidFill>
          </a:ln>
        </p:spPr>
        <p:txBody>
          <a:bodyPr wrap="none" rtlCol="0">
            <a:spAutoFit/>
          </a:bodyPr>
          <a:lstStyle/>
          <a:p>
            <a:r>
              <a:rPr lang="bn-BD" sz="3200" dirty="0" smtClean="0">
                <a:latin typeface="NikoshBAN" pitchFamily="2" charset="0"/>
                <a:cs typeface="NikoshBAN" pitchFamily="2" charset="0"/>
              </a:rPr>
              <a:t>ফালক্রাম</a:t>
            </a:r>
            <a:endParaRPr lang="en-US" sz="3200" dirty="0">
              <a:latin typeface="NikoshBAN" pitchFamily="2" charset="0"/>
              <a:cs typeface="NikoshBAN" pitchFamily="2" charset="0"/>
            </a:endParaRPr>
          </a:p>
        </p:txBody>
      </p:sp>
      <p:sp>
        <p:nvSpPr>
          <p:cNvPr id="25" name="TextBox 24"/>
          <p:cNvSpPr txBox="1"/>
          <p:nvPr/>
        </p:nvSpPr>
        <p:spPr>
          <a:xfrm>
            <a:off x="7086600" y="3276600"/>
            <a:ext cx="685800" cy="584775"/>
          </a:xfrm>
          <a:prstGeom prst="rect">
            <a:avLst/>
          </a:prstGeom>
          <a:solidFill>
            <a:schemeClr val="accent2">
              <a:lumMod val="60000"/>
              <a:lumOff val="40000"/>
            </a:schemeClr>
          </a:solidFill>
        </p:spPr>
        <p:txBody>
          <a:bodyPr wrap="square" rtlCol="0">
            <a:spAutoFit/>
          </a:bodyPr>
          <a:lstStyle/>
          <a:p>
            <a:r>
              <a:rPr lang="bn-BD" sz="3200" dirty="0" smtClean="0">
                <a:latin typeface="NikoshBAN" pitchFamily="2" charset="0"/>
                <a:cs typeface="NikoshBAN" pitchFamily="2" charset="0"/>
              </a:rPr>
              <a:t>ভার </a:t>
            </a:r>
            <a:endParaRPr lang="en-US" sz="3200" dirty="0">
              <a:latin typeface="NikoshBAN" pitchFamily="2" charset="0"/>
              <a:cs typeface="NikoshBAN" pitchFamily="2" charset="0"/>
            </a:endParaRPr>
          </a:p>
        </p:txBody>
      </p:sp>
      <p:sp>
        <p:nvSpPr>
          <p:cNvPr id="26" name="TextBox 25"/>
          <p:cNvSpPr txBox="1"/>
          <p:nvPr/>
        </p:nvSpPr>
        <p:spPr>
          <a:xfrm>
            <a:off x="5029200" y="2819400"/>
            <a:ext cx="609600" cy="584775"/>
          </a:xfrm>
          <a:prstGeom prst="rect">
            <a:avLst/>
          </a:prstGeom>
          <a:solidFill>
            <a:schemeClr val="accent3">
              <a:lumMod val="60000"/>
              <a:lumOff val="40000"/>
            </a:schemeClr>
          </a:solidFill>
        </p:spPr>
        <p:txBody>
          <a:bodyPr wrap="square" rtlCol="0">
            <a:spAutoFit/>
          </a:bodyPr>
          <a:lstStyle/>
          <a:p>
            <a:r>
              <a:rPr lang="bn-BD" sz="3200" dirty="0" smtClean="0">
                <a:latin typeface="NikoshBAN" pitchFamily="2" charset="0"/>
                <a:cs typeface="NikoshBAN" pitchFamily="2" charset="0"/>
              </a:rPr>
              <a:t>বল </a:t>
            </a:r>
            <a:endParaRPr lang="en-US" sz="3200" dirty="0">
              <a:latin typeface="NikoshBAN" pitchFamily="2" charset="0"/>
              <a:cs typeface="NikoshBAN" pitchFamily="2" charset="0"/>
            </a:endParaRPr>
          </a:p>
        </p:txBody>
      </p:sp>
      <p:sp>
        <p:nvSpPr>
          <p:cNvPr id="27" name="Down Arrow 26"/>
          <p:cNvSpPr/>
          <p:nvPr/>
        </p:nvSpPr>
        <p:spPr>
          <a:xfrm rot="2930896">
            <a:off x="6603421" y="3670578"/>
            <a:ext cx="280557" cy="86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a:off x="5334000" y="3429000"/>
            <a:ext cx="304800" cy="8382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3946634" y="4299427"/>
            <a:ext cx="5531068" cy="1507539"/>
            <a:chOff x="7194332" y="990600"/>
            <a:chExt cx="5531068" cy="1507539"/>
          </a:xfrm>
        </p:grpSpPr>
        <p:sp>
          <p:nvSpPr>
            <p:cNvPr id="14" name="Up Arrow 13"/>
            <p:cNvSpPr/>
            <p:nvPr/>
          </p:nvSpPr>
          <p:spPr>
            <a:xfrm>
              <a:off x="7194332" y="1143000"/>
              <a:ext cx="533400" cy="517632"/>
            </a:xfrm>
            <a:prstGeom prst="upArrow">
              <a:avLst>
                <a:gd name="adj1" fmla="val 50000"/>
                <a:gd name="adj2" fmla="val 36699"/>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itchFamily="2" charset="0"/>
                <a:cs typeface="NikoshBAN" pitchFamily="2" charset="0"/>
              </a:endParaRPr>
            </a:p>
          </p:txBody>
        </p:sp>
        <p:grpSp>
          <p:nvGrpSpPr>
            <p:cNvPr id="30" name="Group 29"/>
            <p:cNvGrpSpPr/>
            <p:nvPr/>
          </p:nvGrpSpPr>
          <p:grpSpPr>
            <a:xfrm>
              <a:off x="7239000" y="990600"/>
              <a:ext cx="5486400" cy="1507539"/>
              <a:chOff x="4343400" y="4571998"/>
              <a:chExt cx="5486400" cy="1507539"/>
            </a:xfrm>
          </p:grpSpPr>
          <p:sp>
            <p:nvSpPr>
              <p:cNvPr id="19" name="Rectangle 18"/>
              <p:cNvSpPr/>
              <p:nvPr/>
            </p:nvSpPr>
            <p:spPr>
              <a:xfrm>
                <a:off x="7086600" y="4771698"/>
                <a:ext cx="27432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ever.png"/>
              <p:cNvPicPr>
                <a:picLocks noChangeAspect="1"/>
              </p:cNvPicPr>
              <p:nvPr/>
            </p:nvPicPr>
            <p:blipFill>
              <a:blip r:embed="rId6" cstate="print"/>
              <a:srcRect l="9380" r="3840" b="23648"/>
              <a:stretch>
                <a:fillRect/>
              </a:stretch>
            </p:blipFill>
            <p:spPr>
              <a:xfrm>
                <a:off x="4343400" y="4571998"/>
                <a:ext cx="2743200" cy="1507539"/>
              </a:xfrm>
              <a:prstGeom prst="rect">
                <a:avLst/>
              </a:prstGeom>
            </p:spPr>
          </p:pic>
        </p:grpSp>
      </p:grpSp>
      <p:sp>
        <p:nvSpPr>
          <p:cNvPr id="33" name="TextBox 32"/>
          <p:cNvSpPr txBox="1"/>
          <p:nvPr/>
        </p:nvSpPr>
        <p:spPr>
          <a:xfrm>
            <a:off x="434964" y="152400"/>
            <a:ext cx="8175636"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এই অঙ্গটি তোমাদের পরিচিত কোন সরল যন্ত্রের মত কাজ করে?</a:t>
            </a:r>
            <a:endParaRPr lang="en-US" sz="3200" dirty="0">
              <a:latin typeface="NikoshBAN" pitchFamily="2" charset="0"/>
              <a:cs typeface="NikoshBAN" pitchFamily="2" charset="0"/>
            </a:endParaRPr>
          </a:p>
        </p:txBody>
      </p:sp>
      <p:pic>
        <p:nvPicPr>
          <p:cNvPr id="34" name="Picture 33" descr="Jati.png"/>
          <p:cNvPicPr>
            <a:picLocks noChangeAspect="1"/>
          </p:cNvPicPr>
          <p:nvPr/>
        </p:nvPicPr>
        <p:blipFill>
          <a:blip r:embed="rId7" cstate="print"/>
          <a:stretch>
            <a:fillRect/>
          </a:stretch>
        </p:blipFill>
        <p:spPr>
          <a:xfrm>
            <a:off x="6709434" y="1323826"/>
            <a:ext cx="2053566" cy="1343174"/>
          </a:xfrm>
          <a:prstGeom prst="rect">
            <a:avLst/>
          </a:prstGeom>
        </p:spPr>
      </p:pic>
      <p:sp>
        <p:nvSpPr>
          <p:cNvPr id="36" name="TextBox 35"/>
          <p:cNvSpPr txBox="1"/>
          <p:nvPr/>
        </p:nvSpPr>
        <p:spPr>
          <a:xfrm>
            <a:off x="990741" y="5562600"/>
            <a:ext cx="3478837" cy="584775"/>
          </a:xfrm>
          <a:prstGeom prst="rect">
            <a:avLst/>
          </a:prstGeom>
          <a:solidFill>
            <a:schemeClr val="accent6">
              <a:lumMod val="20000"/>
              <a:lumOff val="80000"/>
            </a:schemeClr>
          </a:solidFill>
        </p:spPr>
        <p:txBody>
          <a:bodyPr wrap="none" rtlCol="0">
            <a:spAutoFit/>
          </a:bodyPr>
          <a:lstStyle/>
          <a:p>
            <a:r>
              <a:rPr lang="bn-BD" sz="3200" dirty="0" smtClean="0">
                <a:latin typeface="NikoshBAN" pitchFamily="2" charset="0"/>
                <a:cs typeface="NikoshBAN" pitchFamily="2" charset="0"/>
              </a:rPr>
              <a:t>যাঁতি কোন শ্রেণির </a:t>
            </a:r>
            <a:r>
              <a:rPr lang="bn-BD" sz="3200" dirty="0" smtClean="0">
                <a:solidFill>
                  <a:srgbClr val="FF0000"/>
                </a:solidFill>
                <a:latin typeface="NikoshBAN" pitchFamily="2" charset="0"/>
                <a:cs typeface="NikoshBAN" pitchFamily="2" charset="0"/>
              </a:rPr>
              <a:t>লিভার</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37" name="TextBox 36"/>
          <p:cNvSpPr txBox="1"/>
          <p:nvPr/>
        </p:nvSpPr>
        <p:spPr>
          <a:xfrm>
            <a:off x="4419741" y="5562600"/>
            <a:ext cx="2743059" cy="584775"/>
          </a:xfrm>
          <a:prstGeom prst="rect">
            <a:avLst/>
          </a:prstGeom>
          <a:solidFill>
            <a:schemeClr val="accent6">
              <a:lumMod val="20000"/>
              <a:lumOff val="80000"/>
            </a:schemeClr>
          </a:solidFill>
        </p:spPr>
        <p:txBody>
          <a:bodyPr wrap="none" rtlCol="0">
            <a:spAutoFit/>
          </a:bodyPr>
          <a:lstStyle/>
          <a:p>
            <a:r>
              <a:rPr lang="bn-BD" sz="3200" dirty="0" smtClean="0">
                <a:latin typeface="NikoshBAN" pitchFamily="2" charset="0"/>
                <a:cs typeface="NikoshBAN" pitchFamily="2" charset="0"/>
              </a:rPr>
              <a:t>দ্বিতীয় শ্রেণির </a:t>
            </a:r>
            <a:r>
              <a:rPr lang="bn-BD" sz="3200" dirty="0" smtClean="0">
                <a:solidFill>
                  <a:srgbClr val="FF0000"/>
                </a:solidFill>
                <a:latin typeface="NikoshBAN" pitchFamily="2" charset="0"/>
                <a:cs typeface="NikoshBAN" pitchFamily="2" charset="0"/>
              </a:rPr>
              <a:t>লিভার</a:t>
            </a:r>
            <a:endParaRPr lang="en-US" sz="3200" dirty="0">
              <a:solidFill>
                <a:srgbClr val="FF0000"/>
              </a:solidFill>
              <a:latin typeface="NikoshBAN" pitchFamily="2" charset="0"/>
              <a:cs typeface="NikoshBAN" pitchFamily="2" charset="0"/>
            </a:endParaRPr>
          </a:p>
        </p:txBody>
      </p:sp>
      <p:sp>
        <p:nvSpPr>
          <p:cNvPr id="31" name="TextBox 30"/>
          <p:cNvSpPr txBox="1"/>
          <p:nvPr/>
        </p:nvSpPr>
        <p:spPr>
          <a:xfrm>
            <a:off x="5029200" y="2590800"/>
            <a:ext cx="522900" cy="923330"/>
          </a:xfrm>
          <a:prstGeom prst="rect">
            <a:avLst/>
          </a:prstGeom>
          <a:noFill/>
        </p:spPr>
        <p:txBody>
          <a:bodyPr wrap="none" rtlCol="0">
            <a:spAutoFit/>
          </a:bodyPr>
          <a:lstStyle/>
          <a:p>
            <a:r>
              <a:rPr lang="bn-BD" sz="5400" b="1" dirty="0" smtClean="0">
                <a:solidFill>
                  <a:srgbClr val="FF0000"/>
                </a:solidFill>
                <a:latin typeface="NikoshBAN" pitchFamily="2" charset="0"/>
                <a:cs typeface="NikoshBAN" pitchFamily="2" charset="0"/>
              </a:rPr>
              <a:t>?</a:t>
            </a:r>
            <a:endParaRPr lang="en-US" sz="5400" b="1" dirty="0">
              <a:solidFill>
                <a:srgbClr val="FF0000"/>
              </a:solidFill>
              <a:latin typeface="NikoshBAN" pitchFamily="2" charset="0"/>
              <a:cs typeface="NikoshBAN" pitchFamily="2" charset="0"/>
            </a:endParaRPr>
          </a:p>
        </p:txBody>
      </p:sp>
      <p:sp>
        <p:nvSpPr>
          <p:cNvPr id="7" name="TextBox 6"/>
          <p:cNvSpPr txBox="1"/>
          <p:nvPr/>
        </p:nvSpPr>
        <p:spPr>
          <a:xfrm>
            <a:off x="3581400" y="228600"/>
            <a:ext cx="28956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BD" sz="3200" dirty="0" smtClean="0">
                <a:latin typeface="NikoshBAN" pitchFamily="2" charset="0"/>
                <a:cs typeface="NikoshBAN" pitchFamily="2" charset="0"/>
              </a:rPr>
              <a:t>আমরা কীভাবে হাঁটি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par>
                          <p:cTn id="19" fill="hold">
                            <p:stCondLst>
                              <p:cond delay="500"/>
                            </p:stCondLst>
                            <p:childTnLst>
                              <p:par>
                                <p:cTn id="20" presetID="53"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1000"/>
                            </p:stCondLst>
                            <p:childTnLst>
                              <p:par>
                                <p:cTn id="26" presetID="35" presetClass="emph" presetSubtype="0" repeatCount="3000" fill="hold" grpId="1" nodeType="afterEffect">
                                  <p:stCondLst>
                                    <p:cond delay="0"/>
                                  </p:stCondLst>
                                  <p:childTnLst>
                                    <p:anim calcmode="discrete" valueType="str">
                                      <p:cBhvr>
                                        <p:cTn id="27" dur="1000" fill="hold"/>
                                        <p:tgtEl>
                                          <p:spTgt spid="12"/>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lide(fromBottom)">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repeatCount="200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trips(downLeft)">
                                      <p:cBhvr>
                                        <p:cTn id="37" dur="500"/>
                                        <p:tgtEl>
                                          <p:spTgt spid="27"/>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1500"/>
                            </p:stCondLst>
                            <p:childTnLst>
                              <p:par>
                                <p:cTn id="45" presetID="35" presetClass="emph" presetSubtype="0" repeatCount="3000" fill="hold" grpId="1" nodeType="afterEffect">
                                  <p:stCondLst>
                                    <p:cond delay="0"/>
                                  </p:stCondLst>
                                  <p:childTnLst>
                                    <p:anim calcmode="discrete" valueType="str">
                                      <p:cBhvr>
                                        <p:cTn id="46" dur="1000" fill="hold"/>
                                        <p:tgtEl>
                                          <p:spTgt spid="24"/>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slide(fromRight)">
                                      <p:cBhvr>
                                        <p:cTn id="51" dur="1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repeatCount="200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00"/>
                                        <p:tgtEl>
                                          <p:spTgt spid="28"/>
                                        </p:tgtEl>
                                      </p:cBhvr>
                                    </p:animEffect>
                                  </p:childTnLst>
                                </p:cTn>
                              </p:par>
                            </p:childTnLst>
                          </p:cTn>
                        </p:par>
                        <p:par>
                          <p:cTn id="57" fill="hold">
                            <p:stCondLst>
                              <p:cond delay="1000"/>
                            </p:stCondLst>
                            <p:childTnLst>
                              <p:par>
                                <p:cTn id="58" presetID="53" presetClass="entr" presetSubtype="0"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1500"/>
                            </p:stCondLst>
                            <p:childTnLst>
                              <p:par>
                                <p:cTn id="64" presetID="35" presetClass="emph" presetSubtype="0" repeatCount="3000" fill="hold" grpId="1" nodeType="afterEffect">
                                  <p:stCondLst>
                                    <p:cond delay="0"/>
                                  </p:stCondLst>
                                  <p:childTnLst>
                                    <p:anim calcmode="discrete" valueType="str">
                                      <p:cBhvr>
                                        <p:cTn id="65" dur="1000" fill="hold"/>
                                        <p:tgtEl>
                                          <p:spTgt spid="31"/>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lide(fromBottom)">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8" presetClass="emph" presetSubtype="0" repeatCount="indefinite" autoRev="1" fill="hold" nodeType="clickEffect">
                                  <p:stCondLst>
                                    <p:cond delay="0"/>
                                  </p:stCondLst>
                                  <p:endCondLst>
                                    <p:cond evt="onNext" delay="0">
                                      <p:tgtEl>
                                        <p:sldTgt/>
                                      </p:tgtEl>
                                    </p:cond>
                                  </p:endCondLst>
                                  <p:childTnLst>
                                    <p:animRot by="1800000">
                                      <p:cBhvr>
                                        <p:cTn id="78" dur="2000" fill="hold"/>
                                        <p:tgtEl>
                                          <p:spTgt spid="32"/>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53" presetClass="exit" presetSubtype="0" fill="hold" grpId="0" nodeType="clickEffect">
                                  <p:stCondLst>
                                    <p:cond delay="0"/>
                                  </p:stCondLst>
                                  <p:childTnLst>
                                    <p:anim calcmode="lin" valueType="num">
                                      <p:cBhvr>
                                        <p:cTn id="82" dur="500"/>
                                        <p:tgtEl>
                                          <p:spTgt spid="7"/>
                                        </p:tgtEl>
                                        <p:attrNameLst>
                                          <p:attrName>ppt_w</p:attrName>
                                        </p:attrNameLst>
                                      </p:cBhvr>
                                      <p:tavLst>
                                        <p:tav tm="0">
                                          <p:val>
                                            <p:strVal val="ppt_w"/>
                                          </p:val>
                                        </p:tav>
                                        <p:tav tm="100000">
                                          <p:val>
                                            <p:fltVal val="0"/>
                                          </p:val>
                                        </p:tav>
                                      </p:tavLst>
                                    </p:anim>
                                    <p:anim calcmode="lin" valueType="num">
                                      <p:cBhvr>
                                        <p:cTn id="83" dur="500"/>
                                        <p:tgtEl>
                                          <p:spTgt spid="7"/>
                                        </p:tgtEl>
                                        <p:attrNameLst>
                                          <p:attrName>ppt_h</p:attrName>
                                        </p:attrNameLst>
                                      </p:cBhvr>
                                      <p:tavLst>
                                        <p:tav tm="0">
                                          <p:val>
                                            <p:strVal val="ppt_h"/>
                                          </p:val>
                                        </p:tav>
                                        <p:tav tm="100000">
                                          <p:val>
                                            <p:fltVal val="0"/>
                                          </p:val>
                                        </p:tav>
                                      </p:tavLst>
                                    </p:anim>
                                    <p:animEffect transition="out" filter="fade">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left)">
                                      <p:cBhvr>
                                        <p:cTn id="90" dur="10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91" fill="hold">
                      <p:stCondLst>
                        <p:cond delay="indefinite"/>
                      </p:stCondLst>
                      <p:childTnLst>
                        <p:par>
                          <p:cTn id="92" fill="hold">
                            <p:stCondLst>
                              <p:cond delay="0"/>
                            </p:stCondLst>
                            <p:childTnLst>
                              <p:par>
                                <p:cTn id="93" presetID="54" presetClass="entr" presetSubtype="0" accel="10000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strVal val="#ppt_w*0.05"/>
                                          </p:val>
                                        </p:tav>
                                        <p:tav tm="100000">
                                          <p:val>
                                            <p:strVal val="#ppt_w"/>
                                          </p:val>
                                        </p:tav>
                                      </p:tavLst>
                                    </p:anim>
                                    <p:anim calcmode="lin" valueType="num">
                                      <p:cBhvr>
                                        <p:cTn id="96" dur="500" fill="hold"/>
                                        <p:tgtEl>
                                          <p:spTgt spid="34"/>
                                        </p:tgtEl>
                                        <p:attrNameLst>
                                          <p:attrName>ppt_h</p:attrName>
                                        </p:attrNameLst>
                                      </p:cBhvr>
                                      <p:tavLst>
                                        <p:tav tm="0">
                                          <p:val>
                                            <p:strVal val="#ppt_h"/>
                                          </p:val>
                                        </p:tav>
                                        <p:tav tm="100000">
                                          <p:val>
                                            <p:strVal val="#ppt_h"/>
                                          </p:val>
                                        </p:tav>
                                      </p:tavLst>
                                    </p:anim>
                                    <p:anim calcmode="lin" valueType="num">
                                      <p:cBhvr>
                                        <p:cTn id="97" dur="500" fill="hold"/>
                                        <p:tgtEl>
                                          <p:spTgt spid="34"/>
                                        </p:tgtEl>
                                        <p:attrNameLst>
                                          <p:attrName>ppt_x</p:attrName>
                                        </p:attrNameLst>
                                      </p:cBhvr>
                                      <p:tavLst>
                                        <p:tav tm="0">
                                          <p:val>
                                            <p:strVal val="#ppt_x-.2"/>
                                          </p:val>
                                        </p:tav>
                                        <p:tav tm="100000">
                                          <p:val>
                                            <p:strVal val="#ppt_x"/>
                                          </p:val>
                                        </p:tav>
                                      </p:tavLst>
                                    </p:anim>
                                    <p:anim calcmode="lin" valueType="num">
                                      <p:cBhvr>
                                        <p:cTn id="98" dur="500" fill="hold"/>
                                        <p:tgtEl>
                                          <p:spTgt spid="34"/>
                                        </p:tgtEl>
                                        <p:attrNameLst>
                                          <p:attrName>ppt_y</p:attrName>
                                        </p:attrNameLst>
                                      </p:cBhvr>
                                      <p:tavLst>
                                        <p:tav tm="0">
                                          <p:val>
                                            <p:strVal val="#ppt_y"/>
                                          </p:val>
                                        </p:tav>
                                        <p:tav tm="100000">
                                          <p:val>
                                            <p:strVal val="#ppt_y"/>
                                          </p:val>
                                        </p:tav>
                                      </p:tavLst>
                                    </p:anim>
                                    <p:animEffect transition="in" filter="fade">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wipe(left)">
                                      <p:cBhvr>
                                        <p:cTn id="104" dur="10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12" grpId="0"/>
      <p:bldP spid="12" grpId="1"/>
      <p:bldP spid="22" grpId="0" animBg="1"/>
      <p:bldP spid="25" grpId="0" animBg="1"/>
      <p:bldP spid="26" grpId="0" animBg="1"/>
      <p:bldP spid="27" grpId="0" animBg="1"/>
      <p:bldP spid="28" grpId="0" animBg="1"/>
      <p:bldP spid="33" grpId="0" animBg="1"/>
      <p:bldP spid="36" grpId="0" animBg="1"/>
      <p:bldP spid="37" grpId="0" animBg="1"/>
      <p:bldP spid="31" grpId="0"/>
      <p:bldP spid="31" grpId="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TotalTime>
  <Words>1010</Words>
  <Application>Microsoft Office PowerPoint</Application>
  <PresentationFormat>On-screen Show (4:3)</PresentationFormat>
  <Paragraphs>134</Paragraphs>
  <Slides>17</Slides>
  <Notes>13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446</cp:revision>
  <dcterms:created xsi:type="dcterms:W3CDTF">2014-09-15T13:20:29Z</dcterms:created>
  <dcterms:modified xsi:type="dcterms:W3CDTF">2016-08-10T05:11:28Z</dcterms:modified>
</cp:coreProperties>
</file>